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9" r:id="rId1"/>
  </p:sldMasterIdLst>
  <p:notesMasterIdLst>
    <p:notesMasterId r:id="rId13"/>
  </p:notesMasterIdLst>
  <p:handoutMasterIdLst>
    <p:handoutMasterId r:id="rId14"/>
  </p:handoutMasterIdLst>
  <p:sldIdLst>
    <p:sldId id="257" r:id="rId2"/>
    <p:sldId id="312" r:id="rId3"/>
    <p:sldId id="313" r:id="rId4"/>
    <p:sldId id="309" r:id="rId5"/>
    <p:sldId id="318" r:id="rId6"/>
    <p:sldId id="314" r:id="rId7"/>
    <p:sldId id="310" r:id="rId8"/>
    <p:sldId id="316" r:id="rId9"/>
    <p:sldId id="315" r:id="rId10"/>
    <p:sldId id="317" r:id="rId11"/>
    <p:sldId id="259" r:id="rId12"/>
  </p:sldIdLst>
  <p:sldSz cx="12188825" cy="68580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799" kern="1200">
        <a:solidFill>
          <a:schemeClr val="tx1"/>
        </a:solidFill>
        <a:latin typeface="Arial" charset="0"/>
        <a:ea typeface="+mn-ea"/>
        <a:cs typeface="+mn-cs"/>
      </a:defRPr>
    </a:lvl1pPr>
    <a:lvl2pPr marL="609493" algn="l" rtl="0" fontAlgn="base">
      <a:spcBef>
        <a:spcPct val="0"/>
      </a:spcBef>
      <a:spcAft>
        <a:spcPct val="0"/>
      </a:spcAft>
      <a:defRPr sz="4799" kern="1200">
        <a:solidFill>
          <a:schemeClr val="tx1"/>
        </a:solidFill>
        <a:latin typeface="Arial" charset="0"/>
        <a:ea typeface="+mn-ea"/>
        <a:cs typeface="+mn-cs"/>
      </a:defRPr>
    </a:lvl2pPr>
    <a:lvl3pPr marL="1218987" algn="l" rtl="0" fontAlgn="base">
      <a:spcBef>
        <a:spcPct val="0"/>
      </a:spcBef>
      <a:spcAft>
        <a:spcPct val="0"/>
      </a:spcAft>
      <a:defRPr sz="4799" kern="1200">
        <a:solidFill>
          <a:schemeClr val="tx1"/>
        </a:solidFill>
        <a:latin typeface="Arial" charset="0"/>
        <a:ea typeface="+mn-ea"/>
        <a:cs typeface="+mn-cs"/>
      </a:defRPr>
    </a:lvl3pPr>
    <a:lvl4pPr marL="1828480" algn="l" rtl="0" fontAlgn="base">
      <a:spcBef>
        <a:spcPct val="0"/>
      </a:spcBef>
      <a:spcAft>
        <a:spcPct val="0"/>
      </a:spcAft>
      <a:defRPr sz="4799" kern="1200">
        <a:solidFill>
          <a:schemeClr val="tx1"/>
        </a:solidFill>
        <a:latin typeface="Arial" charset="0"/>
        <a:ea typeface="+mn-ea"/>
        <a:cs typeface="+mn-cs"/>
      </a:defRPr>
    </a:lvl4pPr>
    <a:lvl5pPr marL="2437973" algn="l" rtl="0" fontAlgn="base">
      <a:spcBef>
        <a:spcPct val="0"/>
      </a:spcBef>
      <a:spcAft>
        <a:spcPct val="0"/>
      </a:spcAft>
      <a:defRPr sz="4799" kern="1200">
        <a:solidFill>
          <a:schemeClr val="tx1"/>
        </a:solidFill>
        <a:latin typeface="Arial" charset="0"/>
        <a:ea typeface="+mn-ea"/>
        <a:cs typeface="+mn-cs"/>
      </a:defRPr>
    </a:lvl5pPr>
    <a:lvl6pPr marL="3047467" algn="l" defTabSz="1218987" rtl="0" eaLnBrk="1" latinLnBrk="0" hangingPunct="1">
      <a:defRPr sz="4799" kern="1200">
        <a:solidFill>
          <a:schemeClr val="tx1"/>
        </a:solidFill>
        <a:latin typeface="Arial" charset="0"/>
        <a:ea typeface="+mn-ea"/>
        <a:cs typeface="+mn-cs"/>
      </a:defRPr>
    </a:lvl6pPr>
    <a:lvl7pPr marL="3656960" algn="l" defTabSz="1218987" rtl="0" eaLnBrk="1" latinLnBrk="0" hangingPunct="1">
      <a:defRPr sz="4799" kern="1200">
        <a:solidFill>
          <a:schemeClr val="tx1"/>
        </a:solidFill>
        <a:latin typeface="Arial" charset="0"/>
        <a:ea typeface="+mn-ea"/>
        <a:cs typeface="+mn-cs"/>
      </a:defRPr>
    </a:lvl7pPr>
    <a:lvl8pPr marL="4266453" algn="l" defTabSz="1218987" rtl="0" eaLnBrk="1" latinLnBrk="0" hangingPunct="1">
      <a:defRPr sz="4799" kern="1200">
        <a:solidFill>
          <a:schemeClr val="tx1"/>
        </a:solidFill>
        <a:latin typeface="Arial" charset="0"/>
        <a:ea typeface="+mn-ea"/>
        <a:cs typeface="+mn-cs"/>
      </a:defRPr>
    </a:lvl8pPr>
    <a:lvl9pPr marL="4875947" algn="l" defTabSz="1218987" rtl="0" eaLnBrk="1" latinLnBrk="0" hangingPunct="1">
      <a:defRPr sz="4799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36" userDrawn="1">
          <p15:clr>
            <a:srgbClr val="A4A3A4"/>
          </p15:clr>
        </p15:guide>
        <p15:guide id="2" orient="horz" pos="672" userDrawn="1">
          <p15:clr>
            <a:srgbClr val="A4A3A4"/>
          </p15:clr>
        </p15:guide>
        <p15:guide id="3" pos="256" userDrawn="1">
          <p15:clr>
            <a:srgbClr val="A4A3A4"/>
          </p15:clr>
        </p15:guide>
        <p15:guide id="4" pos="7422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006666"/>
    <a:srgbClr val="F3C844"/>
    <a:srgbClr val="F57F18"/>
    <a:srgbClr val="00529B"/>
    <a:srgbClr val="FFFF99"/>
    <a:srgbClr val="850909"/>
    <a:srgbClr val="C31E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67" autoAdjust="0"/>
    <p:restoredTop sz="94705" autoAdjust="0"/>
  </p:normalViewPr>
  <p:slideViewPr>
    <p:cSldViewPr snapToGrid="0" snapToObjects="1" showGuides="1">
      <p:cViewPr varScale="1">
        <p:scale>
          <a:sx n="73" d="100"/>
          <a:sy n="73" d="100"/>
        </p:scale>
        <p:origin x="786" y="72"/>
      </p:cViewPr>
      <p:guideLst>
        <p:guide orient="horz" pos="3936"/>
        <p:guide orient="horz" pos="672"/>
        <p:guide pos="256"/>
        <p:guide pos="7422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napToObjects="1" showGuides="1">
      <p:cViewPr varScale="1">
        <p:scale>
          <a:sx n="61" d="100"/>
          <a:sy n="61" d="100"/>
        </p:scale>
        <p:origin x="3082" y="53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spcBef>
                <a:spcPct val="50000"/>
              </a:spcBef>
              <a:defRPr sz="12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spcBef>
                <a:spcPct val="50000"/>
              </a:spcBef>
              <a:defRPr sz="12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spcBef>
                <a:spcPct val="50000"/>
              </a:spcBef>
              <a:defRPr sz="12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spcBef>
                <a:spcPct val="50000"/>
              </a:spcBef>
              <a:defRPr sz="12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742F716-0326-4B36-8912-FC624362C3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2095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spcBef>
                <a:spcPct val="50000"/>
              </a:spcBef>
              <a:defRPr sz="12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spcBef>
                <a:spcPct val="50000"/>
              </a:spcBef>
              <a:defRPr sz="12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8788" y="719138"/>
            <a:ext cx="6397625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spcBef>
                <a:spcPct val="50000"/>
              </a:spcBef>
              <a:defRPr sz="12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spcBef>
                <a:spcPct val="50000"/>
              </a:spcBef>
              <a:defRPr sz="12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ABDC78B-03EC-4896-B864-3D56C6E3FF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6874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60949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218987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82848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43797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zfmzTcVUJg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02230" y="5060184"/>
            <a:ext cx="8383181" cy="769441"/>
          </a:xfr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25000"/>
              </a:lnSpc>
              <a:defRPr sz="4000" b="1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3360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2231" y="5929768"/>
            <a:ext cx="8383181" cy="307777"/>
          </a:xfrm>
        </p:spPr>
        <p:txBody>
          <a:bodyPr wrap="square" lIns="0" tIns="0" rIns="0" bIns="0" anchor="t" anchorCtr="0">
            <a:spAutoFit/>
          </a:bodyPr>
          <a:lstStyle>
            <a:lvl1pPr marL="0" indent="0">
              <a:buFont typeface="Wingdings 2" pitchFamily="18" charset="2"/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Rectangle 10"/>
          <p:cNvSpPr>
            <a:spLocks/>
          </p:cNvSpPr>
          <p:nvPr userDrawn="1"/>
        </p:nvSpPr>
        <p:spPr>
          <a:xfrm>
            <a:off x="8270404" y="6576273"/>
            <a:ext cx="3506730" cy="246221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613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Segoe UI" panose="020B0502040204020203" pitchFamily="34" charset="0"/>
              </a:rPr>
              <a:t>Copyright </a:t>
            </a:r>
            <a:r>
              <a:rPr lang="en-US" sz="10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Segoe UI" panose="020B0502040204020203" pitchFamily="34" charset="0"/>
              </a:rPr>
              <a:t>© 2018 </a:t>
            </a:r>
            <a:r>
              <a:rPr lang="en-US" sz="1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Segoe UI" panose="020B0502040204020203" pitchFamily="34" charset="0"/>
              </a:rPr>
              <a:t>HCL Technologies Limited  |  www.hcltech.com</a:t>
            </a:r>
            <a:endParaRPr lang="en-US" sz="1000" kern="12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Segoe UI" panose="020B0502040204020203" pitchFamily="34" charset="0"/>
            </a:endParaRPr>
          </a:p>
        </p:txBody>
      </p:sp>
      <p:grpSp>
        <p:nvGrpSpPr>
          <p:cNvPr id="12" name="Group 5"/>
          <p:cNvGrpSpPr>
            <a:grpSpLocks noChangeAspect="1"/>
          </p:cNvGrpSpPr>
          <p:nvPr userDrawn="1"/>
        </p:nvGrpSpPr>
        <p:grpSpPr bwMode="auto">
          <a:xfrm>
            <a:off x="10519834" y="6372017"/>
            <a:ext cx="1257300" cy="213783"/>
            <a:chOff x="5094" y="3939"/>
            <a:chExt cx="1488" cy="255"/>
          </a:xfrm>
        </p:grpSpPr>
        <p:sp>
          <p:nvSpPr>
            <p:cNvPr id="13" name="AutoShape 4"/>
            <p:cNvSpPr>
              <a:spLocks noChangeAspect="1" noChangeArrowheads="1" noTextEdit="1"/>
            </p:cNvSpPr>
            <p:nvPr userDrawn="1"/>
          </p:nvSpPr>
          <p:spPr bwMode="auto">
            <a:xfrm>
              <a:off x="5094" y="3939"/>
              <a:ext cx="1488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  <p:sp>
          <p:nvSpPr>
            <p:cNvPr id="14" name="Freeform 6"/>
            <p:cNvSpPr>
              <a:spLocks/>
            </p:cNvSpPr>
            <p:nvPr userDrawn="1"/>
          </p:nvSpPr>
          <p:spPr bwMode="auto">
            <a:xfrm>
              <a:off x="5122" y="3965"/>
              <a:ext cx="555" cy="194"/>
            </a:xfrm>
            <a:custGeom>
              <a:avLst/>
              <a:gdLst>
                <a:gd name="T0" fmla="*/ 0 w 555"/>
                <a:gd name="T1" fmla="*/ 194 h 194"/>
                <a:gd name="T2" fmla="*/ 156 w 555"/>
                <a:gd name="T3" fmla="*/ 194 h 194"/>
                <a:gd name="T4" fmla="*/ 189 w 555"/>
                <a:gd name="T5" fmla="*/ 116 h 194"/>
                <a:gd name="T6" fmla="*/ 343 w 555"/>
                <a:gd name="T7" fmla="*/ 116 h 194"/>
                <a:gd name="T8" fmla="*/ 310 w 555"/>
                <a:gd name="T9" fmla="*/ 194 h 194"/>
                <a:gd name="T10" fmla="*/ 468 w 555"/>
                <a:gd name="T11" fmla="*/ 194 h 194"/>
                <a:gd name="T12" fmla="*/ 555 w 555"/>
                <a:gd name="T13" fmla="*/ 0 h 194"/>
                <a:gd name="T14" fmla="*/ 395 w 555"/>
                <a:gd name="T15" fmla="*/ 0 h 194"/>
                <a:gd name="T16" fmla="*/ 366 w 555"/>
                <a:gd name="T17" fmla="*/ 66 h 194"/>
                <a:gd name="T18" fmla="*/ 213 w 555"/>
                <a:gd name="T19" fmla="*/ 66 h 194"/>
                <a:gd name="T20" fmla="*/ 241 w 555"/>
                <a:gd name="T21" fmla="*/ 0 h 194"/>
                <a:gd name="T22" fmla="*/ 85 w 555"/>
                <a:gd name="T23" fmla="*/ 0 h 194"/>
                <a:gd name="T24" fmla="*/ 0 w 555"/>
                <a:gd name="T25" fmla="*/ 194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5" h="194">
                  <a:moveTo>
                    <a:pt x="0" y="194"/>
                  </a:moveTo>
                  <a:lnTo>
                    <a:pt x="156" y="194"/>
                  </a:lnTo>
                  <a:lnTo>
                    <a:pt x="189" y="116"/>
                  </a:lnTo>
                  <a:lnTo>
                    <a:pt x="343" y="116"/>
                  </a:lnTo>
                  <a:lnTo>
                    <a:pt x="310" y="194"/>
                  </a:lnTo>
                  <a:lnTo>
                    <a:pt x="468" y="194"/>
                  </a:lnTo>
                  <a:lnTo>
                    <a:pt x="555" y="0"/>
                  </a:lnTo>
                  <a:lnTo>
                    <a:pt x="395" y="0"/>
                  </a:lnTo>
                  <a:lnTo>
                    <a:pt x="366" y="66"/>
                  </a:lnTo>
                  <a:lnTo>
                    <a:pt x="213" y="66"/>
                  </a:lnTo>
                  <a:lnTo>
                    <a:pt x="241" y="0"/>
                  </a:lnTo>
                  <a:lnTo>
                    <a:pt x="85" y="0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rgbClr val="0052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  <p:sp>
          <p:nvSpPr>
            <p:cNvPr id="15" name="Freeform 7"/>
            <p:cNvSpPr>
              <a:spLocks/>
            </p:cNvSpPr>
            <p:nvPr userDrawn="1"/>
          </p:nvSpPr>
          <p:spPr bwMode="auto">
            <a:xfrm>
              <a:off x="5649" y="3949"/>
              <a:ext cx="524" cy="222"/>
            </a:xfrm>
            <a:custGeom>
              <a:avLst/>
              <a:gdLst>
                <a:gd name="T0" fmla="*/ 27472 w 222"/>
                <a:gd name="T1" fmla="*/ 6096 h 94"/>
                <a:gd name="T2" fmla="*/ 38398 w 222"/>
                <a:gd name="T3" fmla="*/ 6096 h 94"/>
                <a:gd name="T4" fmla="*/ 31506 w 222"/>
                <a:gd name="T5" fmla="*/ 1393 h 94"/>
                <a:gd name="T6" fmla="*/ 5865 w 222"/>
                <a:gd name="T7" fmla="*/ 4322 h 94"/>
                <a:gd name="T8" fmla="*/ 5337 w 222"/>
                <a:gd name="T9" fmla="*/ 14251 h 94"/>
                <a:gd name="T10" fmla="*/ 26448 w 222"/>
                <a:gd name="T11" fmla="*/ 15053 h 94"/>
                <a:gd name="T12" fmla="*/ 36125 w 222"/>
                <a:gd name="T13" fmla="*/ 10736 h 94"/>
                <a:gd name="T14" fmla="*/ 25048 w 222"/>
                <a:gd name="T15" fmla="*/ 10736 h 94"/>
                <a:gd name="T16" fmla="*/ 19556 w 222"/>
                <a:gd name="T17" fmla="*/ 12477 h 94"/>
                <a:gd name="T18" fmla="*/ 13622 w 222"/>
                <a:gd name="T19" fmla="*/ 8311 h 94"/>
                <a:gd name="T20" fmla="*/ 21763 w 222"/>
                <a:gd name="T21" fmla="*/ 4322 h 94"/>
                <a:gd name="T22" fmla="*/ 27472 w 222"/>
                <a:gd name="T23" fmla="*/ 6096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94">
                  <a:moveTo>
                    <a:pt x="159" y="35"/>
                  </a:moveTo>
                  <a:cubicBezTo>
                    <a:pt x="222" y="35"/>
                    <a:pt x="222" y="35"/>
                    <a:pt x="222" y="35"/>
                  </a:cubicBezTo>
                  <a:cubicBezTo>
                    <a:pt x="221" y="21"/>
                    <a:pt x="208" y="12"/>
                    <a:pt x="182" y="8"/>
                  </a:cubicBezTo>
                  <a:cubicBezTo>
                    <a:pt x="130" y="0"/>
                    <a:pt x="74" y="3"/>
                    <a:pt x="34" y="25"/>
                  </a:cubicBezTo>
                  <a:cubicBezTo>
                    <a:pt x="2" y="43"/>
                    <a:pt x="0" y="69"/>
                    <a:pt x="31" y="82"/>
                  </a:cubicBezTo>
                  <a:cubicBezTo>
                    <a:pt x="58" y="93"/>
                    <a:pt x="113" y="94"/>
                    <a:pt x="153" y="87"/>
                  </a:cubicBezTo>
                  <a:cubicBezTo>
                    <a:pt x="179" y="83"/>
                    <a:pt x="198" y="74"/>
                    <a:pt x="209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37" y="68"/>
                    <a:pt x="126" y="71"/>
                    <a:pt x="113" y="72"/>
                  </a:cubicBezTo>
                  <a:cubicBezTo>
                    <a:pt x="77" y="72"/>
                    <a:pt x="72" y="61"/>
                    <a:pt x="79" y="48"/>
                  </a:cubicBezTo>
                  <a:cubicBezTo>
                    <a:pt x="86" y="34"/>
                    <a:pt x="102" y="25"/>
                    <a:pt x="126" y="25"/>
                  </a:cubicBezTo>
                  <a:cubicBezTo>
                    <a:pt x="145" y="24"/>
                    <a:pt x="154" y="28"/>
                    <a:pt x="159" y="35"/>
                  </a:cubicBezTo>
                  <a:close/>
                </a:path>
              </a:pathLst>
            </a:custGeom>
            <a:solidFill>
              <a:srgbClr val="0052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  <p:sp>
          <p:nvSpPr>
            <p:cNvPr id="16" name="Freeform 8"/>
            <p:cNvSpPr>
              <a:spLocks/>
            </p:cNvSpPr>
            <p:nvPr userDrawn="1"/>
          </p:nvSpPr>
          <p:spPr bwMode="auto">
            <a:xfrm>
              <a:off x="6162" y="3965"/>
              <a:ext cx="403" cy="194"/>
            </a:xfrm>
            <a:custGeom>
              <a:avLst/>
              <a:gdLst>
                <a:gd name="T0" fmla="*/ 248 w 403"/>
                <a:gd name="T1" fmla="*/ 0 h 194"/>
                <a:gd name="T2" fmla="*/ 181 w 403"/>
                <a:gd name="T3" fmla="*/ 146 h 194"/>
                <a:gd name="T4" fmla="*/ 403 w 403"/>
                <a:gd name="T5" fmla="*/ 146 h 194"/>
                <a:gd name="T6" fmla="*/ 385 w 403"/>
                <a:gd name="T7" fmla="*/ 194 h 194"/>
                <a:gd name="T8" fmla="*/ 0 w 403"/>
                <a:gd name="T9" fmla="*/ 194 h 194"/>
                <a:gd name="T10" fmla="*/ 87 w 403"/>
                <a:gd name="T11" fmla="*/ 0 h 194"/>
                <a:gd name="T12" fmla="*/ 248 w 403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" h="194">
                  <a:moveTo>
                    <a:pt x="248" y="0"/>
                  </a:moveTo>
                  <a:lnTo>
                    <a:pt x="181" y="146"/>
                  </a:lnTo>
                  <a:lnTo>
                    <a:pt x="403" y="146"/>
                  </a:lnTo>
                  <a:lnTo>
                    <a:pt x="385" y="194"/>
                  </a:lnTo>
                  <a:lnTo>
                    <a:pt x="0" y="194"/>
                  </a:lnTo>
                  <a:lnTo>
                    <a:pt x="87" y="0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0052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/>
          <a:srcRect t="5337" r="1240" b="16866"/>
          <a:stretch/>
        </p:blipFill>
        <p:spPr>
          <a:xfrm>
            <a:off x="0" y="0"/>
            <a:ext cx="12188952" cy="497259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270BB79-C8A3-4DBC-809B-9CB89F296D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1" t="28918" r="30094" b="28918"/>
          <a:stretch/>
        </p:blipFill>
        <p:spPr>
          <a:xfrm>
            <a:off x="982455" y="3559676"/>
            <a:ext cx="1834139" cy="1184295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 bwMode="auto">
          <a:xfrm flipH="1">
            <a:off x="0" y="4982750"/>
            <a:ext cx="1218895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2633938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307488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4753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40523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735106"/>
            <a:ext cx="12188825" cy="259976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miter lim="800000"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6427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735106"/>
            <a:ext cx="12188825" cy="259976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miter lim="800000"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88952" cy="609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3673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69899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3"/>
          <p:cNvGrpSpPr>
            <a:grpSpLocks/>
          </p:cNvGrpSpPr>
          <p:nvPr userDrawn="1"/>
        </p:nvGrpSpPr>
        <p:grpSpPr bwMode="auto">
          <a:xfrm>
            <a:off x="5021135" y="5859673"/>
            <a:ext cx="2146557" cy="438641"/>
            <a:chOff x="3533775" y="5853113"/>
            <a:chExt cx="2144713" cy="438150"/>
          </a:xfrm>
        </p:grpSpPr>
        <p:sp>
          <p:nvSpPr>
            <p:cNvPr id="6" name="Freeform 74"/>
            <p:cNvSpPr>
              <a:spLocks/>
            </p:cNvSpPr>
            <p:nvPr userDrawn="1"/>
          </p:nvSpPr>
          <p:spPr bwMode="auto">
            <a:xfrm>
              <a:off x="4043363" y="5999163"/>
              <a:ext cx="187325" cy="149225"/>
            </a:xfrm>
            <a:custGeom>
              <a:avLst/>
              <a:gdLst>
                <a:gd name="T0" fmla="*/ 587910146 w 60"/>
                <a:gd name="T1" fmla="*/ 0 h 47"/>
                <a:gd name="T2" fmla="*/ 450732049 w 60"/>
                <a:gd name="T3" fmla="*/ 470671525 h 47"/>
                <a:gd name="T4" fmla="*/ 382143000 w 60"/>
                <a:gd name="T5" fmla="*/ 470671525 h 47"/>
                <a:gd name="T6" fmla="*/ 313550829 w 60"/>
                <a:gd name="T7" fmla="*/ 230327200 h 47"/>
                <a:gd name="T8" fmla="*/ 293956634 w 60"/>
                <a:gd name="T9" fmla="*/ 140198475 h 47"/>
                <a:gd name="T10" fmla="*/ 293956634 w 60"/>
                <a:gd name="T11" fmla="*/ 140198475 h 47"/>
                <a:gd name="T12" fmla="*/ 274359317 w 60"/>
                <a:gd name="T13" fmla="*/ 230327200 h 47"/>
                <a:gd name="T14" fmla="*/ 205767146 w 60"/>
                <a:gd name="T15" fmla="*/ 470671525 h 47"/>
                <a:gd name="T16" fmla="*/ 137178098 w 60"/>
                <a:gd name="T17" fmla="*/ 470671525 h 47"/>
                <a:gd name="T18" fmla="*/ 0 w 60"/>
                <a:gd name="T19" fmla="*/ 0 h 47"/>
                <a:gd name="T20" fmla="*/ 78389268 w 60"/>
                <a:gd name="T21" fmla="*/ 0 h 47"/>
                <a:gd name="T22" fmla="*/ 156775415 w 60"/>
                <a:gd name="T23" fmla="*/ 280400125 h 47"/>
                <a:gd name="T24" fmla="*/ 166575634 w 60"/>
                <a:gd name="T25" fmla="*/ 360514900 h 47"/>
                <a:gd name="T26" fmla="*/ 166575634 w 60"/>
                <a:gd name="T27" fmla="*/ 360514900 h 47"/>
                <a:gd name="T28" fmla="*/ 186172951 w 60"/>
                <a:gd name="T29" fmla="*/ 280400125 h 47"/>
                <a:gd name="T30" fmla="*/ 264559098 w 60"/>
                <a:gd name="T31" fmla="*/ 50072925 h 47"/>
                <a:gd name="T32" fmla="*/ 323351049 w 60"/>
                <a:gd name="T33" fmla="*/ 50072925 h 47"/>
                <a:gd name="T34" fmla="*/ 391940098 w 60"/>
                <a:gd name="T35" fmla="*/ 280400125 h 47"/>
                <a:gd name="T36" fmla="*/ 411537415 w 60"/>
                <a:gd name="T37" fmla="*/ 360514900 h 47"/>
                <a:gd name="T38" fmla="*/ 411537415 w 60"/>
                <a:gd name="T39" fmla="*/ 360514900 h 47"/>
                <a:gd name="T40" fmla="*/ 431134732 w 60"/>
                <a:gd name="T41" fmla="*/ 280400125 h 47"/>
                <a:gd name="T42" fmla="*/ 509520878 w 60"/>
                <a:gd name="T43" fmla="*/ 0 h 47"/>
                <a:gd name="T44" fmla="*/ 587910146 w 60"/>
                <a:gd name="T45" fmla="*/ 0 h 4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60" h="47">
                  <a:moveTo>
                    <a:pt x="60" y="0"/>
                  </a:moveTo>
                  <a:cubicBezTo>
                    <a:pt x="46" y="47"/>
                    <a:pt x="46" y="47"/>
                    <a:pt x="46" y="47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0" y="17"/>
                    <a:pt x="30" y="14"/>
                    <a:pt x="30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14"/>
                    <a:pt x="29" y="17"/>
                    <a:pt x="28" y="23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7" y="32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8" y="32"/>
                    <a:pt x="19" y="28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2" y="32"/>
                    <a:pt x="42" y="36"/>
                    <a:pt x="42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43" y="32"/>
                    <a:pt x="44" y="28"/>
                  </a:cubicBezTo>
                  <a:cubicBezTo>
                    <a:pt x="52" y="0"/>
                    <a:pt x="52" y="0"/>
                    <a:pt x="52" y="0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4799"/>
            </a:p>
          </p:txBody>
        </p:sp>
        <p:sp>
          <p:nvSpPr>
            <p:cNvPr id="7" name="Freeform 75"/>
            <p:cNvSpPr>
              <a:spLocks noEditPoints="1"/>
            </p:cNvSpPr>
            <p:nvPr userDrawn="1"/>
          </p:nvSpPr>
          <p:spPr bwMode="auto">
            <a:xfrm>
              <a:off x="4219575" y="5999163"/>
              <a:ext cx="136525" cy="149225"/>
            </a:xfrm>
            <a:custGeom>
              <a:avLst/>
              <a:gdLst>
                <a:gd name="T0" fmla="*/ 321865625 w 43"/>
                <a:gd name="T1" fmla="*/ 360514900 h 47"/>
                <a:gd name="T2" fmla="*/ 120697625 w 43"/>
                <a:gd name="T3" fmla="*/ 360514900 h 47"/>
                <a:gd name="T4" fmla="*/ 80467200 w 43"/>
                <a:gd name="T5" fmla="*/ 470671525 h 47"/>
                <a:gd name="T6" fmla="*/ 0 w 43"/>
                <a:gd name="T7" fmla="*/ 470671525 h 47"/>
                <a:gd name="T8" fmla="*/ 181048025 w 43"/>
                <a:gd name="T9" fmla="*/ 0 h 47"/>
                <a:gd name="T10" fmla="*/ 251456825 w 43"/>
                <a:gd name="T11" fmla="*/ 0 h 47"/>
                <a:gd name="T12" fmla="*/ 432504850 w 43"/>
                <a:gd name="T13" fmla="*/ 470671525 h 47"/>
                <a:gd name="T14" fmla="*/ 352037650 w 43"/>
                <a:gd name="T15" fmla="*/ 470671525 h 47"/>
                <a:gd name="T16" fmla="*/ 321865625 w 43"/>
                <a:gd name="T17" fmla="*/ 360514900 h 47"/>
                <a:gd name="T18" fmla="*/ 291690425 w 43"/>
                <a:gd name="T19" fmla="*/ 290414075 h 47"/>
                <a:gd name="T20" fmla="*/ 241398425 w 43"/>
                <a:gd name="T21" fmla="*/ 140198475 h 47"/>
                <a:gd name="T22" fmla="*/ 221281625 w 43"/>
                <a:gd name="T23" fmla="*/ 80114775 h 47"/>
                <a:gd name="T24" fmla="*/ 221281625 w 43"/>
                <a:gd name="T25" fmla="*/ 80114775 h 47"/>
                <a:gd name="T26" fmla="*/ 201164825 w 43"/>
                <a:gd name="T27" fmla="*/ 140198475 h 47"/>
                <a:gd name="T28" fmla="*/ 140814425 w 43"/>
                <a:gd name="T29" fmla="*/ 290414075 h 47"/>
                <a:gd name="T30" fmla="*/ 291690425 w 43"/>
                <a:gd name="T31" fmla="*/ 290414075 h 4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3" h="47">
                  <a:moveTo>
                    <a:pt x="32" y="36"/>
                  </a:moveTo>
                  <a:cubicBezTo>
                    <a:pt x="12" y="36"/>
                    <a:pt x="12" y="36"/>
                    <a:pt x="12" y="36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35" y="47"/>
                    <a:pt x="35" y="47"/>
                    <a:pt x="35" y="47"/>
                  </a:cubicBezTo>
                  <a:lnTo>
                    <a:pt x="32" y="36"/>
                  </a:lnTo>
                  <a:close/>
                  <a:moveTo>
                    <a:pt x="29" y="29"/>
                  </a:moveTo>
                  <a:cubicBezTo>
                    <a:pt x="24" y="14"/>
                    <a:pt x="24" y="14"/>
                    <a:pt x="24" y="14"/>
                  </a:cubicBezTo>
                  <a:cubicBezTo>
                    <a:pt x="23" y="11"/>
                    <a:pt x="22" y="8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1" y="11"/>
                    <a:pt x="20" y="14"/>
                  </a:cubicBezTo>
                  <a:cubicBezTo>
                    <a:pt x="14" y="29"/>
                    <a:pt x="14" y="29"/>
                    <a:pt x="14" y="29"/>
                  </a:cubicBezTo>
                  <a:lnTo>
                    <a:pt x="29" y="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4799"/>
            </a:p>
          </p:txBody>
        </p:sp>
        <p:sp>
          <p:nvSpPr>
            <p:cNvPr id="8" name="Freeform 76"/>
            <p:cNvSpPr>
              <a:spLocks/>
            </p:cNvSpPr>
            <p:nvPr userDrawn="1"/>
          </p:nvSpPr>
          <p:spPr bwMode="auto">
            <a:xfrm>
              <a:off x="4346575" y="5999163"/>
              <a:ext cx="109538" cy="149225"/>
            </a:xfrm>
            <a:custGeom>
              <a:avLst/>
              <a:gdLst>
                <a:gd name="T0" fmla="*/ 146289335 w 82"/>
                <a:gd name="T1" fmla="*/ 0 h 111"/>
                <a:gd name="T2" fmla="*/ 146289335 w 82"/>
                <a:gd name="T3" fmla="*/ 25135674 h 111"/>
                <a:gd name="T4" fmla="*/ 87416667 w 82"/>
                <a:gd name="T5" fmla="*/ 25135674 h 111"/>
                <a:gd name="T6" fmla="*/ 87416667 w 82"/>
                <a:gd name="T7" fmla="*/ 199293348 h 111"/>
                <a:gd name="T8" fmla="*/ 58872668 w 82"/>
                <a:gd name="T9" fmla="*/ 199293348 h 111"/>
                <a:gd name="T10" fmla="*/ 58872668 w 82"/>
                <a:gd name="T11" fmla="*/ 25135674 h 111"/>
                <a:gd name="T12" fmla="*/ 0 w 82"/>
                <a:gd name="T13" fmla="*/ 25135674 h 111"/>
                <a:gd name="T14" fmla="*/ 0 w 82"/>
                <a:gd name="T15" fmla="*/ 0 h 111"/>
                <a:gd name="T16" fmla="*/ 146289335 w 82"/>
                <a:gd name="T17" fmla="*/ 0 h 1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2" h="111">
                  <a:moveTo>
                    <a:pt x="82" y="0"/>
                  </a:moveTo>
                  <a:lnTo>
                    <a:pt x="82" y="14"/>
                  </a:lnTo>
                  <a:lnTo>
                    <a:pt x="49" y="14"/>
                  </a:lnTo>
                  <a:lnTo>
                    <a:pt x="49" y="111"/>
                  </a:lnTo>
                  <a:lnTo>
                    <a:pt x="33" y="111"/>
                  </a:lnTo>
                  <a:lnTo>
                    <a:pt x="33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4799"/>
            </a:p>
          </p:txBody>
        </p:sp>
        <p:sp>
          <p:nvSpPr>
            <p:cNvPr id="9" name="Freeform 77"/>
            <p:cNvSpPr>
              <a:spLocks/>
            </p:cNvSpPr>
            <p:nvPr userDrawn="1"/>
          </p:nvSpPr>
          <p:spPr bwMode="auto">
            <a:xfrm>
              <a:off x="4462463" y="5995988"/>
              <a:ext cx="131762" cy="153987"/>
            </a:xfrm>
            <a:custGeom>
              <a:avLst/>
              <a:gdLst>
                <a:gd name="T0" fmla="*/ 335776634 w 42"/>
                <a:gd name="T1" fmla="*/ 139100542 h 49"/>
                <a:gd name="T2" fmla="*/ 217266126 w 42"/>
                <a:gd name="T3" fmla="*/ 69548700 h 49"/>
                <a:gd name="T4" fmla="*/ 79007005 w 42"/>
                <a:gd name="T5" fmla="*/ 238456726 h 49"/>
                <a:gd name="T6" fmla="*/ 217266126 w 42"/>
                <a:gd name="T7" fmla="*/ 407364752 h 49"/>
                <a:gd name="T8" fmla="*/ 345652509 w 42"/>
                <a:gd name="T9" fmla="*/ 327879177 h 49"/>
                <a:gd name="T10" fmla="*/ 414783639 w 42"/>
                <a:gd name="T11" fmla="*/ 347749785 h 49"/>
                <a:gd name="T12" fmla="*/ 217266126 w 42"/>
                <a:gd name="T13" fmla="*/ 486850327 h 49"/>
                <a:gd name="T14" fmla="*/ 0 w 42"/>
                <a:gd name="T15" fmla="*/ 238456726 h 49"/>
                <a:gd name="T16" fmla="*/ 217266126 w 42"/>
                <a:gd name="T17" fmla="*/ 0 h 49"/>
                <a:gd name="T18" fmla="*/ 404907763 w 42"/>
                <a:gd name="T19" fmla="*/ 119229934 h 49"/>
                <a:gd name="T20" fmla="*/ 335776634 w 42"/>
                <a:gd name="T21" fmla="*/ 139100542 h 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2" h="49">
                  <a:moveTo>
                    <a:pt x="34" y="14"/>
                  </a:moveTo>
                  <a:cubicBezTo>
                    <a:pt x="32" y="9"/>
                    <a:pt x="27" y="7"/>
                    <a:pt x="22" y="7"/>
                  </a:cubicBezTo>
                  <a:cubicBezTo>
                    <a:pt x="14" y="7"/>
                    <a:pt x="8" y="13"/>
                    <a:pt x="8" y="24"/>
                  </a:cubicBezTo>
                  <a:cubicBezTo>
                    <a:pt x="8" y="35"/>
                    <a:pt x="14" y="41"/>
                    <a:pt x="22" y="41"/>
                  </a:cubicBezTo>
                  <a:cubicBezTo>
                    <a:pt x="28" y="41"/>
                    <a:pt x="33" y="38"/>
                    <a:pt x="35" y="33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39" y="43"/>
                    <a:pt x="31" y="49"/>
                    <a:pt x="22" y="49"/>
                  </a:cubicBezTo>
                  <a:cubicBezTo>
                    <a:pt x="10" y="49"/>
                    <a:pt x="0" y="39"/>
                    <a:pt x="0" y="24"/>
                  </a:cubicBezTo>
                  <a:cubicBezTo>
                    <a:pt x="0" y="9"/>
                    <a:pt x="10" y="0"/>
                    <a:pt x="22" y="0"/>
                  </a:cubicBezTo>
                  <a:cubicBezTo>
                    <a:pt x="31" y="0"/>
                    <a:pt x="38" y="4"/>
                    <a:pt x="41" y="12"/>
                  </a:cubicBezTo>
                  <a:lnTo>
                    <a:pt x="34" y="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4799"/>
            </a:p>
          </p:txBody>
        </p:sp>
        <p:sp>
          <p:nvSpPr>
            <p:cNvPr id="10" name="Freeform 78"/>
            <p:cNvSpPr>
              <a:spLocks/>
            </p:cNvSpPr>
            <p:nvPr userDrawn="1"/>
          </p:nvSpPr>
          <p:spPr bwMode="auto">
            <a:xfrm>
              <a:off x="4618038" y="5999163"/>
              <a:ext cx="109537" cy="149225"/>
            </a:xfrm>
            <a:custGeom>
              <a:avLst/>
              <a:gdLst>
                <a:gd name="T0" fmla="*/ 146287999 w 82"/>
                <a:gd name="T1" fmla="*/ 0 h 111"/>
                <a:gd name="T2" fmla="*/ 146287999 w 82"/>
                <a:gd name="T3" fmla="*/ 199293348 h 111"/>
                <a:gd name="T4" fmla="*/ 114176293 w 82"/>
                <a:gd name="T5" fmla="*/ 199293348 h 111"/>
                <a:gd name="T6" fmla="*/ 114176293 w 82"/>
                <a:gd name="T7" fmla="*/ 109521739 h 111"/>
                <a:gd name="T8" fmla="*/ 28543739 w 82"/>
                <a:gd name="T9" fmla="*/ 109521739 h 111"/>
                <a:gd name="T10" fmla="*/ 28543739 w 82"/>
                <a:gd name="T11" fmla="*/ 199293348 h 111"/>
                <a:gd name="T12" fmla="*/ 0 w 82"/>
                <a:gd name="T13" fmla="*/ 199293348 h 111"/>
                <a:gd name="T14" fmla="*/ 0 w 82"/>
                <a:gd name="T15" fmla="*/ 0 h 111"/>
                <a:gd name="T16" fmla="*/ 28543739 w 82"/>
                <a:gd name="T17" fmla="*/ 0 h 111"/>
                <a:gd name="T18" fmla="*/ 28543739 w 82"/>
                <a:gd name="T19" fmla="*/ 80795255 h 111"/>
                <a:gd name="T20" fmla="*/ 114176293 w 82"/>
                <a:gd name="T21" fmla="*/ 80795255 h 111"/>
                <a:gd name="T22" fmla="*/ 114176293 w 82"/>
                <a:gd name="T23" fmla="*/ 0 h 111"/>
                <a:gd name="T24" fmla="*/ 146287999 w 82"/>
                <a:gd name="T25" fmla="*/ 0 h 1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2" h="111">
                  <a:moveTo>
                    <a:pt x="82" y="0"/>
                  </a:moveTo>
                  <a:lnTo>
                    <a:pt x="82" y="111"/>
                  </a:lnTo>
                  <a:lnTo>
                    <a:pt x="64" y="111"/>
                  </a:lnTo>
                  <a:lnTo>
                    <a:pt x="64" y="61"/>
                  </a:lnTo>
                  <a:lnTo>
                    <a:pt x="16" y="61"/>
                  </a:lnTo>
                  <a:lnTo>
                    <a:pt x="16" y="111"/>
                  </a:lnTo>
                  <a:lnTo>
                    <a:pt x="0" y="111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45"/>
                  </a:lnTo>
                  <a:lnTo>
                    <a:pt x="64" y="45"/>
                  </a:lnTo>
                  <a:lnTo>
                    <a:pt x="64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4799"/>
            </a:p>
          </p:txBody>
        </p:sp>
        <p:sp>
          <p:nvSpPr>
            <p:cNvPr id="11" name="Freeform 79"/>
            <p:cNvSpPr>
              <a:spLocks/>
            </p:cNvSpPr>
            <p:nvPr userDrawn="1"/>
          </p:nvSpPr>
          <p:spPr bwMode="auto">
            <a:xfrm>
              <a:off x="4795838" y="5999163"/>
              <a:ext cx="111125" cy="149225"/>
            </a:xfrm>
            <a:custGeom>
              <a:avLst/>
              <a:gdLst>
                <a:gd name="T0" fmla="*/ 148408107 w 83"/>
                <a:gd name="T1" fmla="*/ 0 h 111"/>
                <a:gd name="T2" fmla="*/ 148408107 w 83"/>
                <a:gd name="T3" fmla="*/ 25135674 h 111"/>
                <a:gd name="T4" fmla="*/ 89402071 w 83"/>
                <a:gd name="T5" fmla="*/ 25135674 h 111"/>
                <a:gd name="T6" fmla="*/ 89402071 w 83"/>
                <a:gd name="T7" fmla="*/ 199293348 h 111"/>
                <a:gd name="T8" fmla="*/ 59006036 w 83"/>
                <a:gd name="T9" fmla="*/ 199293348 h 111"/>
                <a:gd name="T10" fmla="*/ 59006036 w 83"/>
                <a:gd name="T11" fmla="*/ 25135674 h 111"/>
                <a:gd name="T12" fmla="*/ 0 w 83"/>
                <a:gd name="T13" fmla="*/ 25135674 h 111"/>
                <a:gd name="T14" fmla="*/ 0 w 83"/>
                <a:gd name="T15" fmla="*/ 0 h 111"/>
                <a:gd name="T16" fmla="*/ 148408107 w 83"/>
                <a:gd name="T17" fmla="*/ 0 h 1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3" h="111">
                  <a:moveTo>
                    <a:pt x="83" y="0"/>
                  </a:moveTo>
                  <a:lnTo>
                    <a:pt x="83" y="14"/>
                  </a:lnTo>
                  <a:lnTo>
                    <a:pt x="50" y="14"/>
                  </a:lnTo>
                  <a:lnTo>
                    <a:pt x="50" y="111"/>
                  </a:lnTo>
                  <a:lnTo>
                    <a:pt x="33" y="111"/>
                  </a:lnTo>
                  <a:lnTo>
                    <a:pt x="33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4799"/>
            </a:p>
          </p:txBody>
        </p:sp>
        <p:sp>
          <p:nvSpPr>
            <p:cNvPr id="12" name="Freeform 80"/>
            <p:cNvSpPr>
              <a:spLocks/>
            </p:cNvSpPr>
            <p:nvPr userDrawn="1"/>
          </p:nvSpPr>
          <p:spPr bwMode="auto">
            <a:xfrm>
              <a:off x="4929188" y="5999163"/>
              <a:ext cx="109537" cy="149225"/>
            </a:xfrm>
            <a:custGeom>
              <a:avLst/>
              <a:gdLst>
                <a:gd name="T0" fmla="*/ 146287999 w 82"/>
                <a:gd name="T1" fmla="*/ 0 h 111"/>
                <a:gd name="T2" fmla="*/ 146287999 w 82"/>
                <a:gd name="T3" fmla="*/ 199293348 h 111"/>
                <a:gd name="T4" fmla="*/ 112391641 w 82"/>
                <a:gd name="T5" fmla="*/ 199293348 h 111"/>
                <a:gd name="T6" fmla="*/ 112391641 w 82"/>
                <a:gd name="T7" fmla="*/ 109521739 h 111"/>
                <a:gd name="T8" fmla="*/ 28543739 w 82"/>
                <a:gd name="T9" fmla="*/ 109521739 h 111"/>
                <a:gd name="T10" fmla="*/ 28543739 w 82"/>
                <a:gd name="T11" fmla="*/ 199293348 h 111"/>
                <a:gd name="T12" fmla="*/ 0 w 82"/>
                <a:gd name="T13" fmla="*/ 199293348 h 111"/>
                <a:gd name="T14" fmla="*/ 0 w 82"/>
                <a:gd name="T15" fmla="*/ 0 h 111"/>
                <a:gd name="T16" fmla="*/ 28543739 w 82"/>
                <a:gd name="T17" fmla="*/ 0 h 111"/>
                <a:gd name="T18" fmla="*/ 28543739 w 82"/>
                <a:gd name="T19" fmla="*/ 80795255 h 111"/>
                <a:gd name="T20" fmla="*/ 112391641 w 82"/>
                <a:gd name="T21" fmla="*/ 80795255 h 111"/>
                <a:gd name="T22" fmla="*/ 112391641 w 82"/>
                <a:gd name="T23" fmla="*/ 0 h 111"/>
                <a:gd name="T24" fmla="*/ 146287999 w 82"/>
                <a:gd name="T25" fmla="*/ 0 h 1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2" h="111">
                  <a:moveTo>
                    <a:pt x="82" y="0"/>
                  </a:moveTo>
                  <a:lnTo>
                    <a:pt x="82" y="111"/>
                  </a:lnTo>
                  <a:lnTo>
                    <a:pt x="63" y="111"/>
                  </a:lnTo>
                  <a:lnTo>
                    <a:pt x="63" y="61"/>
                  </a:lnTo>
                  <a:lnTo>
                    <a:pt x="16" y="61"/>
                  </a:lnTo>
                  <a:lnTo>
                    <a:pt x="16" y="111"/>
                  </a:lnTo>
                  <a:lnTo>
                    <a:pt x="0" y="111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45"/>
                  </a:lnTo>
                  <a:lnTo>
                    <a:pt x="63" y="45"/>
                  </a:lnTo>
                  <a:lnTo>
                    <a:pt x="63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4799"/>
            </a:p>
          </p:txBody>
        </p:sp>
        <p:sp>
          <p:nvSpPr>
            <p:cNvPr id="13" name="Freeform 81"/>
            <p:cNvSpPr>
              <a:spLocks/>
            </p:cNvSpPr>
            <p:nvPr userDrawn="1"/>
          </p:nvSpPr>
          <p:spPr bwMode="auto">
            <a:xfrm>
              <a:off x="5073650" y="5999163"/>
              <a:ext cx="95250" cy="149225"/>
            </a:xfrm>
            <a:custGeom>
              <a:avLst/>
              <a:gdLst>
                <a:gd name="T0" fmla="*/ 127207046 w 71"/>
                <a:gd name="T1" fmla="*/ 168770786 h 111"/>
                <a:gd name="T2" fmla="*/ 127207046 w 71"/>
                <a:gd name="T3" fmla="*/ 199293348 h 111"/>
                <a:gd name="T4" fmla="*/ 0 w 71"/>
                <a:gd name="T5" fmla="*/ 199293348 h 111"/>
                <a:gd name="T6" fmla="*/ 0 w 71"/>
                <a:gd name="T7" fmla="*/ 0 h 111"/>
                <a:gd name="T8" fmla="*/ 123623768 w 71"/>
                <a:gd name="T9" fmla="*/ 0 h 111"/>
                <a:gd name="T10" fmla="*/ 123623768 w 71"/>
                <a:gd name="T11" fmla="*/ 25135674 h 111"/>
                <a:gd name="T12" fmla="*/ 30458535 w 71"/>
                <a:gd name="T13" fmla="*/ 25135674 h 111"/>
                <a:gd name="T14" fmla="*/ 30458535 w 71"/>
                <a:gd name="T15" fmla="*/ 80795255 h 111"/>
                <a:gd name="T16" fmla="*/ 102124099 w 71"/>
                <a:gd name="T17" fmla="*/ 80795255 h 111"/>
                <a:gd name="T18" fmla="*/ 102124099 w 71"/>
                <a:gd name="T19" fmla="*/ 105930929 h 111"/>
                <a:gd name="T20" fmla="*/ 30458535 w 71"/>
                <a:gd name="T21" fmla="*/ 105930929 h 111"/>
                <a:gd name="T22" fmla="*/ 30458535 w 71"/>
                <a:gd name="T23" fmla="*/ 168770786 h 111"/>
                <a:gd name="T24" fmla="*/ 127207046 w 71"/>
                <a:gd name="T25" fmla="*/ 168770786 h 1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1" h="111">
                  <a:moveTo>
                    <a:pt x="71" y="94"/>
                  </a:moveTo>
                  <a:lnTo>
                    <a:pt x="71" y="111"/>
                  </a:lnTo>
                  <a:lnTo>
                    <a:pt x="0" y="111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14"/>
                  </a:lnTo>
                  <a:lnTo>
                    <a:pt x="17" y="14"/>
                  </a:lnTo>
                  <a:lnTo>
                    <a:pt x="17" y="45"/>
                  </a:lnTo>
                  <a:lnTo>
                    <a:pt x="57" y="45"/>
                  </a:lnTo>
                  <a:lnTo>
                    <a:pt x="57" y="59"/>
                  </a:lnTo>
                  <a:lnTo>
                    <a:pt x="17" y="59"/>
                  </a:lnTo>
                  <a:lnTo>
                    <a:pt x="17" y="94"/>
                  </a:lnTo>
                  <a:lnTo>
                    <a:pt x="71" y="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4799"/>
            </a:p>
          </p:txBody>
        </p:sp>
        <p:sp>
          <p:nvSpPr>
            <p:cNvPr id="14" name="Freeform 82"/>
            <p:cNvSpPr>
              <a:spLocks/>
            </p:cNvSpPr>
            <p:nvPr userDrawn="1"/>
          </p:nvSpPr>
          <p:spPr bwMode="auto">
            <a:xfrm>
              <a:off x="5245100" y="5999163"/>
              <a:ext cx="95250" cy="149225"/>
            </a:xfrm>
            <a:custGeom>
              <a:avLst/>
              <a:gdLst>
                <a:gd name="T0" fmla="*/ 37625092 w 71"/>
                <a:gd name="T1" fmla="*/ 34113373 h 111"/>
                <a:gd name="T2" fmla="*/ 37625092 w 71"/>
                <a:gd name="T3" fmla="*/ 84386065 h 111"/>
                <a:gd name="T4" fmla="*/ 109290655 w 71"/>
                <a:gd name="T5" fmla="*/ 84386065 h 111"/>
                <a:gd name="T6" fmla="*/ 109290655 w 71"/>
                <a:gd name="T7" fmla="*/ 118498094 h 111"/>
                <a:gd name="T8" fmla="*/ 37625092 w 71"/>
                <a:gd name="T9" fmla="*/ 118498094 h 111"/>
                <a:gd name="T10" fmla="*/ 37625092 w 71"/>
                <a:gd name="T11" fmla="*/ 199293348 h 111"/>
                <a:gd name="T12" fmla="*/ 0 w 71"/>
                <a:gd name="T13" fmla="*/ 199293348 h 111"/>
                <a:gd name="T14" fmla="*/ 0 w 71"/>
                <a:gd name="T15" fmla="*/ 0 h 111"/>
                <a:gd name="T16" fmla="*/ 127207046 w 71"/>
                <a:gd name="T17" fmla="*/ 0 h 111"/>
                <a:gd name="T18" fmla="*/ 127207046 w 71"/>
                <a:gd name="T19" fmla="*/ 34113373 h 111"/>
                <a:gd name="T20" fmla="*/ 37625092 w 71"/>
                <a:gd name="T21" fmla="*/ 34113373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1" h="111">
                  <a:moveTo>
                    <a:pt x="21" y="19"/>
                  </a:moveTo>
                  <a:lnTo>
                    <a:pt x="21" y="47"/>
                  </a:lnTo>
                  <a:lnTo>
                    <a:pt x="61" y="47"/>
                  </a:lnTo>
                  <a:lnTo>
                    <a:pt x="61" y="66"/>
                  </a:lnTo>
                  <a:lnTo>
                    <a:pt x="21" y="66"/>
                  </a:lnTo>
                  <a:lnTo>
                    <a:pt x="21" y="111"/>
                  </a:lnTo>
                  <a:lnTo>
                    <a:pt x="0" y="111"/>
                  </a:lnTo>
                  <a:lnTo>
                    <a:pt x="0" y="0"/>
                  </a:lnTo>
                  <a:lnTo>
                    <a:pt x="71" y="0"/>
                  </a:lnTo>
                  <a:lnTo>
                    <a:pt x="71" y="19"/>
                  </a:lnTo>
                  <a:lnTo>
                    <a:pt x="21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4799"/>
            </a:p>
          </p:txBody>
        </p:sp>
        <p:sp>
          <p:nvSpPr>
            <p:cNvPr id="15" name="Rectangle 83"/>
            <p:cNvSpPr>
              <a:spLocks noChangeArrowheads="1"/>
            </p:cNvSpPr>
            <p:nvPr userDrawn="1"/>
          </p:nvSpPr>
          <p:spPr bwMode="auto">
            <a:xfrm>
              <a:off x="5365750" y="5999163"/>
              <a:ext cx="26988" cy="1492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4799">
                <a:solidFill>
                  <a:schemeClr val="bg1"/>
                </a:solidFill>
              </a:endParaRPr>
            </a:p>
          </p:txBody>
        </p:sp>
        <p:sp>
          <p:nvSpPr>
            <p:cNvPr id="16" name="Freeform 84"/>
            <p:cNvSpPr>
              <a:spLocks/>
            </p:cNvSpPr>
            <p:nvPr userDrawn="1"/>
          </p:nvSpPr>
          <p:spPr bwMode="auto">
            <a:xfrm>
              <a:off x="5426075" y="5999163"/>
              <a:ext cx="96838" cy="149225"/>
            </a:xfrm>
            <a:custGeom>
              <a:avLst/>
              <a:gdLst>
                <a:gd name="T0" fmla="*/ 129327812 w 73"/>
                <a:gd name="T1" fmla="*/ 159794432 h 111"/>
                <a:gd name="T2" fmla="*/ 129327812 w 73"/>
                <a:gd name="T3" fmla="*/ 199293348 h 111"/>
                <a:gd name="T4" fmla="*/ 0 w 73"/>
                <a:gd name="T5" fmla="*/ 199293348 h 111"/>
                <a:gd name="T6" fmla="*/ 0 w 73"/>
                <a:gd name="T7" fmla="*/ 0 h 111"/>
                <a:gd name="T8" fmla="*/ 37204364 w 73"/>
                <a:gd name="T9" fmla="*/ 0 h 111"/>
                <a:gd name="T10" fmla="*/ 37204364 w 73"/>
                <a:gd name="T11" fmla="*/ 159794432 h 111"/>
                <a:gd name="T12" fmla="*/ 129327812 w 73"/>
                <a:gd name="T13" fmla="*/ 159794432 h 1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3" h="111">
                  <a:moveTo>
                    <a:pt x="73" y="89"/>
                  </a:moveTo>
                  <a:lnTo>
                    <a:pt x="73" y="111"/>
                  </a:lnTo>
                  <a:lnTo>
                    <a:pt x="0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1" y="89"/>
                  </a:lnTo>
                  <a:lnTo>
                    <a:pt x="73" y="8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4799"/>
            </a:p>
          </p:txBody>
        </p:sp>
        <p:sp>
          <p:nvSpPr>
            <p:cNvPr id="17" name="Freeform 85"/>
            <p:cNvSpPr>
              <a:spLocks/>
            </p:cNvSpPr>
            <p:nvPr userDrawn="1"/>
          </p:nvSpPr>
          <p:spPr bwMode="auto">
            <a:xfrm>
              <a:off x="5541963" y="5999163"/>
              <a:ext cx="136525" cy="149225"/>
            </a:xfrm>
            <a:custGeom>
              <a:avLst/>
              <a:gdLst>
                <a:gd name="T0" fmla="*/ 432504850 w 43"/>
                <a:gd name="T1" fmla="*/ 0 h 47"/>
                <a:gd name="T2" fmla="*/ 432504850 w 43"/>
                <a:gd name="T3" fmla="*/ 470671525 h 47"/>
                <a:gd name="T4" fmla="*/ 341979250 w 43"/>
                <a:gd name="T5" fmla="*/ 470671525 h 47"/>
                <a:gd name="T6" fmla="*/ 341979250 w 43"/>
                <a:gd name="T7" fmla="*/ 310441975 h 47"/>
                <a:gd name="T8" fmla="*/ 341979250 w 43"/>
                <a:gd name="T9" fmla="*/ 150215600 h 47"/>
                <a:gd name="T10" fmla="*/ 341979250 w 43"/>
                <a:gd name="T11" fmla="*/ 150215600 h 47"/>
                <a:gd name="T12" fmla="*/ 301748825 w 43"/>
                <a:gd name="T13" fmla="*/ 220313250 h 47"/>
                <a:gd name="T14" fmla="*/ 241398425 w 43"/>
                <a:gd name="T15" fmla="*/ 350500950 h 47"/>
                <a:gd name="T16" fmla="*/ 191106425 w 43"/>
                <a:gd name="T17" fmla="*/ 350500950 h 47"/>
                <a:gd name="T18" fmla="*/ 120697625 w 43"/>
                <a:gd name="T19" fmla="*/ 220313250 h 47"/>
                <a:gd name="T20" fmla="*/ 90525600 w 43"/>
                <a:gd name="T21" fmla="*/ 150215600 h 47"/>
                <a:gd name="T22" fmla="*/ 90525600 w 43"/>
                <a:gd name="T23" fmla="*/ 150215600 h 47"/>
                <a:gd name="T24" fmla="*/ 90525600 w 43"/>
                <a:gd name="T25" fmla="*/ 310441975 h 47"/>
                <a:gd name="T26" fmla="*/ 90525600 w 43"/>
                <a:gd name="T27" fmla="*/ 470671525 h 47"/>
                <a:gd name="T28" fmla="*/ 0 w 43"/>
                <a:gd name="T29" fmla="*/ 470671525 h 47"/>
                <a:gd name="T30" fmla="*/ 0 w 43"/>
                <a:gd name="T31" fmla="*/ 0 h 47"/>
                <a:gd name="T32" fmla="*/ 90525600 w 43"/>
                <a:gd name="T33" fmla="*/ 0 h 47"/>
                <a:gd name="T34" fmla="*/ 181048025 w 43"/>
                <a:gd name="T35" fmla="*/ 160229550 h 47"/>
                <a:gd name="T36" fmla="*/ 211223225 w 43"/>
                <a:gd name="T37" fmla="*/ 230327200 h 47"/>
                <a:gd name="T38" fmla="*/ 221281625 w 43"/>
                <a:gd name="T39" fmla="*/ 230327200 h 47"/>
                <a:gd name="T40" fmla="*/ 251456825 w 43"/>
                <a:gd name="T41" fmla="*/ 160229550 h 47"/>
                <a:gd name="T42" fmla="*/ 341979250 w 43"/>
                <a:gd name="T43" fmla="*/ 0 h 47"/>
                <a:gd name="T44" fmla="*/ 432504850 w 43"/>
                <a:gd name="T45" fmla="*/ 0 h 4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3" h="47">
                  <a:moveTo>
                    <a:pt x="43" y="0"/>
                  </a:moveTo>
                  <a:cubicBezTo>
                    <a:pt x="43" y="47"/>
                    <a:pt x="43" y="47"/>
                    <a:pt x="43" y="47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22"/>
                    <a:pt x="34" y="15"/>
                    <a:pt x="34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5"/>
                    <a:pt x="31" y="20"/>
                    <a:pt x="30" y="22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1" y="20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8" y="15"/>
                    <a:pt x="9" y="22"/>
                    <a:pt x="9" y="31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21" y="21"/>
                    <a:pt x="21" y="23"/>
                    <a:pt x="21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1"/>
                    <a:pt x="25" y="16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4799"/>
            </a:p>
          </p:txBody>
        </p:sp>
        <p:sp>
          <p:nvSpPr>
            <p:cNvPr id="18" name="Oval 86"/>
            <p:cNvSpPr>
              <a:spLocks noChangeArrowheads="1"/>
            </p:cNvSpPr>
            <p:nvPr userDrawn="1"/>
          </p:nvSpPr>
          <p:spPr bwMode="auto">
            <a:xfrm>
              <a:off x="3533775" y="5853113"/>
              <a:ext cx="439738" cy="438150"/>
            </a:xfrm>
            <a:prstGeom prst="ellipse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4799"/>
            </a:p>
          </p:txBody>
        </p:sp>
        <p:sp>
          <p:nvSpPr>
            <p:cNvPr id="19" name="Freeform 87"/>
            <p:cNvSpPr>
              <a:spLocks/>
            </p:cNvSpPr>
            <p:nvPr userDrawn="1"/>
          </p:nvSpPr>
          <p:spPr bwMode="auto">
            <a:xfrm>
              <a:off x="3714750" y="5926138"/>
              <a:ext cx="141288" cy="290512"/>
            </a:xfrm>
            <a:custGeom>
              <a:avLst/>
              <a:gdLst>
                <a:gd name="T0" fmla="*/ 0 w 106"/>
                <a:gd name="T1" fmla="*/ 387982774 h 218"/>
                <a:gd name="T2" fmla="*/ 0 w 106"/>
                <a:gd name="T3" fmla="*/ 0 h 218"/>
                <a:gd name="T4" fmla="*/ 188691457 w 106"/>
                <a:gd name="T5" fmla="*/ 193991387 h 218"/>
                <a:gd name="T6" fmla="*/ 0 w 106"/>
                <a:gd name="T7" fmla="*/ 387982774 h 2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6" h="218">
                  <a:moveTo>
                    <a:pt x="0" y="218"/>
                  </a:moveTo>
                  <a:lnTo>
                    <a:pt x="0" y="0"/>
                  </a:lnTo>
                  <a:lnTo>
                    <a:pt x="106" y="109"/>
                  </a:lnTo>
                  <a:lnTo>
                    <a:pt x="0" y="2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4799"/>
            </a:p>
          </p:txBody>
        </p:sp>
      </p:grpSp>
      <p:sp>
        <p:nvSpPr>
          <p:cNvPr id="20" name="AutoShape 72">
            <a:hlinkClick r:id="rId2"/>
          </p:cNvPr>
          <p:cNvSpPr>
            <a:spLocks noChangeAspect="1" noChangeArrowheads="1" noTextEdit="1"/>
          </p:cNvSpPr>
          <p:nvPr userDrawn="1"/>
        </p:nvSpPr>
        <p:spPr bwMode="auto">
          <a:xfrm>
            <a:off x="4910709" y="5827887"/>
            <a:ext cx="2367409" cy="50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4799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4897998" y="823247"/>
            <a:ext cx="2392831" cy="365535"/>
            <a:chOff x="3712598" y="617435"/>
            <a:chExt cx="1795091" cy="274151"/>
          </a:xfrm>
        </p:grpSpPr>
        <p:sp>
          <p:nvSpPr>
            <p:cNvPr id="22" name="Freeform 7"/>
            <p:cNvSpPr>
              <a:spLocks/>
            </p:cNvSpPr>
            <p:nvPr userDrawn="1"/>
          </p:nvSpPr>
          <p:spPr bwMode="auto">
            <a:xfrm>
              <a:off x="3712598" y="636506"/>
              <a:ext cx="688952" cy="240776"/>
            </a:xfrm>
            <a:custGeom>
              <a:avLst/>
              <a:gdLst>
                <a:gd name="T0" fmla="*/ 0 w 578"/>
                <a:gd name="T1" fmla="*/ 202 h 202"/>
                <a:gd name="T2" fmla="*/ 164 w 578"/>
                <a:gd name="T3" fmla="*/ 202 h 202"/>
                <a:gd name="T4" fmla="*/ 198 w 578"/>
                <a:gd name="T5" fmla="*/ 122 h 202"/>
                <a:gd name="T6" fmla="*/ 358 w 578"/>
                <a:gd name="T7" fmla="*/ 122 h 202"/>
                <a:gd name="T8" fmla="*/ 322 w 578"/>
                <a:gd name="T9" fmla="*/ 202 h 202"/>
                <a:gd name="T10" fmla="*/ 488 w 578"/>
                <a:gd name="T11" fmla="*/ 202 h 202"/>
                <a:gd name="T12" fmla="*/ 578 w 578"/>
                <a:gd name="T13" fmla="*/ 0 h 202"/>
                <a:gd name="T14" fmla="*/ 412 w 578"/>
                <a:gd name="T15" fmla="*/ 0 h 202"/>
                <a:gd name="T16" fmla="*/ 382 w 578"/>
                <a:gd name="T17" fmla="*/ 68 h 202"/>
                <a:gd name="T18" fmla="*/ 222 w 578"/>
                <a:gd name="T19" fmla="*/ 68 h 202"/>
                <a:gd name="T20" fmla="*/ 252 w 578"/>
                <a:gd name="T21" fmla="*/ 0 h 202"/>
                <a:gd name="T22" fmla="*/ 90 w 578"/>
                <a:gd name="T23" fmla="*/ 0 h 202"/>
                <a:gd name="T24" fmla="*/ 0 w 578"/>
                <a:gd name="T2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202">
                  <a:moveTo>
                    <a:pt x="0" y="202"/>
                  </a:moveTo>
                  <a:lnTo>
                    <a:pt x="164" y="202"/>
                  </a:lnTo>
                  <a:lnTo>
                    <a:pt x="198" y="122"/>
                  </a:lnTo>
                  <a:lnTo>
                    <a:pt x="358" y="122"/>
                  </a:lnTo>
                  <a:lnTo>
                    <a:pt x="322" y="202"/>
                  </a:lnTo>
                  <a:lnTo>
                    <a:pt x="488" y="202"/>
                  </a:lnTo>
                  <a:lnTo>
                    <a:pt x="578" y="0"/>
                  </a:lnTo>
                  <a:lnTo>
                    <a:pt x="412" y="0"/>
                  </a:lnTo>
                  <a:lnTo>
                    <a:pt x="382" y="68"/>
                  </a:lnTo>
                  <a:lnTo>
                    <a:pt x="222" y="68"/>
                  </a:lnTo>
                  <a:lnTo>
                    <a:pt x="252" y="0"/>
                  </a:lnTo>
                  <a:lnTo>
                    <a:pt x="90" y="0"/>
                  </a:lnTo>
                  <a:lnTo>
                    <a:pt x="0" y="2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9"/>
            </a:p>
          </p:txBody>
        </p:sp>
        <p:sp>
          <p:nvSpPr>
            <p:cNvPr id="23" name="Freeform 8"/>
            <p:cNvSpPr>
              <a:spLocks/>
            </p:cNvSpPr>
            <p:nvPr userDrawn="1"/>
          </p:nvSpPr>
          <p:spPr bwMode="auto">
            <a:xfrm>
              <a:off x="4368175" y="617435"/>
              <a:ext cx="650810" cy="274151"/>
            </a:xfrm>
            <a:custGeom>
              <a:avLst/>
              <a:gdLst>
                <a:gd name="T0" fmla="*/ 195 w 273"/>
                <a:gd name="T1" fmla="*/ 43 h 115"/>
                <a:gd name="T2" fmla="*/ 273 w 273"/>
                <a:gd name="T3" fmla="*/ 43 h 115"/>
                <a:gd name="T4" fmla="*/ 223 w 273"/>
                <a:gd name="T5" fmla="*/ 9 h 115"/>
                <a:gd name="T6" fmla="*/ 42 w 273"/>
                <a:gd name="T7" fmla="*/ 31 h 115"/>
                <a:gd name="T8" fmla="*/ 38 w 273"/>
                <a:gd name="T9" fmla="*/ 101 h 115"/>
                <a:gd name="T10" fmla="*/ 188 w 273"/>
                <a:gd name="T11" fmla="*/ 107 h 115"/>
                <a:gd name="T12" fmla="*/ 257 w 273"/>
                <a:gd name="T13" fmla="*/ 76 h 115"/>
                <a:gd name="T14" fmla="*/ 178 w 273"/>
                <a:gd name="T15" fmla="*/ 76 h 115"/>
                <a:gd name="T16" fmla="*/ 139 w 273"/>
                <a:gd name="T17" fmla="*/ 88 h 115"/>
                <a:gd name="T18" fmla="*/ 97 w 273"/>
                <a:gd name="T19" fmla="*/ 59 h 115"/>
                <a:gd name="T20" fmla="*/ 154 w 273"/>
                <a:gd name="T21" fmla="*/ 30 h 115"/>
                <a:gd name="T22" fmla="*/ 195 w 273"/>
                <a:gd name="T23" fmla="*/ 43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3" h="115">
                  <a:moveTo>
                    <a:pt x="195" y="43"/>
                  </a:moveTo>
                  <a:cubicBezTo>
                    <a:pt x="273" y="43"/>
                    <a:pt x="273" y="43"/>
                    <a:pt x="273" y="43"/>
                  </a:cubicBezTo>
                  <a:cubicBezTo>
                    <a:pt x="272" y="26"/>
                    <a:pt x="256" y="14"/>
                    <a:pt x="223" y="9"/>
                  </a:cubicBezTo>
                  <a:cubicBezTo>
                    <a:pt x="160" y="0"/>
                    <a:pt x="91" y="4"/>
                    <a:pt x="42" y="31"/>
                  </a:cubicBezTo>
                  <a:cubicBezTo>
                    <a:pt x="3" y="53"/>
                    <a:pt x="0" y="85"/>
                    <a:pt x="38" y="101"/>
                  </a:cubicBezTo>
                  <a:cubicBezTo>
                    <a:pt x="71" y="114"/>
                    <a:pt x="139" y="115"/>
                    <a:pt x="188" y="107"/>
                  </a:cubicBezTo>
                  <a:cubicBezTo>
                    <a:pt x="219" y="102"/>
                    <a:pt x="244" y="91"/>
                    <a:pt x="257" y="76"/>
                  </a:cubicBezTo>
                  <a:cubicBezTo>
                    <a:pt x="178" y="76"/>
                    <a:pt x="178" y="76"/>
                    <a:pt x="178" y="76"/>
                  </a:cubicBezTo>
                  <a:cubicBezTo>
                    <a:pt x="168" y="84"/>
                    <a:pt x="155" y="88"/>
                    <a:pt x="139" y="88"/>
                  </a:cubicBezTo>
                  <a:cubicBezTo>
                    <a:pt x="95" y="88"/>
                    <a:pt x="89" y="75"/>
                    <a:pt x="97" y="59"/>
                  </a:cubicBezTo>
                  <a:cubicBezTo>
                    <a:pt x="106" y="41"/>
                    <a:pt x="125" y="31"/>
                    <a:pt x="154" y="30"/>
                  </a:cubicBezTo>
                  <a:cubicBezTo>
                    <a:pt x="178" y="30"/>
                    <a:pt x="189" y="35"/>
                    <a:pt x="195" y="4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9"/>
            </a:p>
          </p:txBody>
        </p:sp>
        <p:sp>
          <p:nvSpPr>
            <p:cNvPr id="24" name="Freeform 9"/>
            <p:cNvSpPr>
              <a:spLocks/>
            </p:cNvSpPr>
            <p:nvPr userDrawn="1"/>
          </p:nvSpPr>
          <p:spPr bwMode="auto">
            <a:xfrm>
              <a:off x="5004682" y="636506"/>
              <a:ext cx="503007" cy="240776"/>
            </a:xfrm>
            <a:custGeom>
              <a:avLst/>
              <a:gdLst>
                <a:gd name="T0" fmla="*/ 258 w 422"/>
                <a:gd name="T1" fmla="*/ 0 h 202"/>
                <a:gd name="T2" fmla="*/ 190 w 422"/>
                <a:gd name="T3" fmla="*/ 154 h 202"/>
                <a:gd name="T4" fmla="*/ 422 w 422"/>
                <a:gd name="T5" fmla="*/ 154 h 202"/>
                <a:gd name="T6" fmla="*/ 400 w 422"/>
                <a:gd name="T7" fmla="*/ 202 h 202"/>
                <a:gd name="T8" fmla="*/ 0 w 422"/>
                <a:gd name="T9" fmla="*/ 202 h 202"/>
                <a:gd name="T10" fmla="*/ 90 w 422"/>
                <a:gd name="T11" fmla="*/ 0 h 202"/>
                <a:gd name="T12" fmla="*/ 258 w 422"/>
                <a:gd name="T13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2" h="202">
                  <a:moveTo>
                    <a:pt x="258" y="0"/>
                  </a:moveTo>
                  <a:lnTo>
                    <a:pt x="190" y="154"/>
                  </a:lnTo>
                  <a:lnTo>
                    <a:pt x="422" y="154"/>
                  </a:lnTo>
                  <a:lnTo>
                    <a:pt x="400" y="202"/>
                  </a:lnTo>
                  <a:lnTo>
                    <a:pt x="0" y="202"/>
                  </a:lnTo>
                  <a:lnTo>
                    <a:pt x="90" y="0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9"/>
            </a:p>
          </p:txBody>
        </p:sp>
      </p:grpSp>
      <p:grpSp>
        <p:nvGrpSpPr>
          <p:cNvPr id="25" name="Group 24"/>
          <p:cNvGrpSpPr/>
          <p:nvPr userDrawn="1"/>
        </p:nvGrpSpPr>
        <p:grpSpPr>
          <a:xfrm>
            <a:off x="3615784" y="2644562"/>
            <a:ext cx="4957259" cy="1061639"/>
            <a:chOff x="2697049" y="1983421"/>
            <a:chExt cx="3718913" cy="796229"/>
          </a:xfrm>
        </p:grpSpPr>
        <p:sp>
          <p:nvSpPr>
            <p:cNvPr id="26" name="Freeform 51"/>
            <p:cNvSpPr>
              <a:spLocks noEditPoints="1"/>
            </p:cNvSpPr>
            <p:nvPr userDrawn="1"/>
          </p:nvSpPr>
          <p:spPr bwMode="auto">
            <a:xfrm>
              <a:off x="3412224" y="2588936"/>
              <a:ext cx="83437" cy="112044"/>
            </a:xfrm>
            <a:custGeom>
              <a:avLst/>
              <a:gdLst>
                <a:gd name="T0" fmla="*/ 19 w 35"/>
                <a:gd name="T1" fmla="*/ 0 h 47"/>
                <a:gd name="T2" fmla="*/ 32 w 35"/>
                <a:gd name="T3" fmla="*/ 12 h 47"/>
                <a:gd name="T4" fmla="*/ 25 w 35"/>
                <a:gd name="T5" fmla="*/ 21 h 47"/>
                <a:gd name="T6" fmla="*/ 25 w 35"/>
                <a:gd name="T7" fmla="*/ 21 h 47"/>
                <a:gd name="T8" fmla="*/ 35 w 35"/>
                <a:gd name="T9" fmla="*/ 33 h 47"/>
                <a:gd name="T10" fmla="*/ 19 w 35"/>
                <a:gd name="T11" fmla="*/ 47 h 47"/>
                <a:gd name="T12" fmla="*/ 0 w 35"/>
                <a:gd name="T13" fmla="*/ 47 h 47"/>
                <a:gd name="T14" fmla="*/ 0 w 35"/>
                <a:gd name="T15" fmla="*/ 0 h 47"/>
                <a:gd name="T16" fmla="*/ 19 w 35"/>
                <a:gd name="T17" fmla="*/ 0 h 47"/>
                <a:gd name="T18" fmla="*/ 17 w 35"/>
                <a:gd name="T19" fmla="*/ 19 h 47"/>
                <a:gd name="T20" fmla="*/ 25 w 35"/>
                <a:gd name="T21" fmla="*/ 13 h 47"/>
                <a:gd name="T22" fmla="*/ 17 w 35"/>
                <a:gd name="T23" fmla="*/ 6 h 47"/>
                <a:gd name="T24" fmla="*/ 8 w 35"/>
                <a:gd name="T25" fmla="*/ 6 h 47"/>
                <a:gd name="T26" fmla="*/ 8 w 35"/>
                <a:gd name="T27" fmla="*/ 19 h 47"/>
                <a:gd name="T28" fmla="*/ 17 w 35"/>
                <a:gd name="T29" fmla="*/ 19 h 47"/>
                <a:gd name="T30" fmla="*/ 19 w 35"/>
                <a:gd name="T31" fmla="*/ 41 h 47"/>
                <a:gd name="T32" fmla="*/ 28 w 35"/>
                <a:gd name="T33" fmla="*/ 33 h 47"/>
                <a:gd name="T34" fmla="*/ 19 w 35"/>
                <a:gd name="T35" fmla="*/ 25 h 47"/>
                <a:gd name="T36" fmla="*/ 8 w 35"/>
                <a:gd name="T37" fmla="*/ 25 h 47"/>
                <a:gd name="T38" fmla="*/ 8 w 35"/>
                <a:gd name="T39" fmla="*/ 41 h 47"/>
                <a:gd name="T40" fmla="*/ 19 w 35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47">
                  <a:moveTo>
                    <a:pt x="19" y="0"/>
                  </a:moveTo>
                  <a:cubicBezTo>
                    <a:pt x="27" y="0"/>
                    <a:pt x="32" y="5"/>
                    <a:pt x="32" y="12"/>
                  </a:cubicBezTo>
                  <a:cubicBezTo>
                    <a:pt x="32" y="16"/>
                    <a:pt x="29" y="20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30" y="22"/>
                    <a:pt x="35" y="27"/>
                    <a:pt x="35" y="33"/>
                  </a:cubicBezTo>
                  <a:cubicBezTo>
                    <a:pt x="35" y="41"/>
                    <a:pt x="30" y="47"/>
                    <a:pt x="1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9" y="0"/>
                  </a:lnTo>
                  <a:close/>
                  <a:moveTo>
                    <a:pt x="17" y="19"/>
                  </a:moveTo>
                  <a:cubicBezTo>
                    <a:pt x="22" y="19"/>
                    <a:pt x="25" y="16"/>
                    <a:pt x="25" y="13"/>
                  </a:cubicBezTo>
                  <a:cubicBezTo>
                    <a:pt x="25" y="9"/>
                    <a:pt x="22" y="6"/>
                    <a:pt x="1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19"/>
                    <a:pt x="8" y="19"/>
                    <a:pt x="8" y="19"/>
                  </a:cubicBezTo>
                  <a:lnTo>
                    <a:pt x="17" y="19"/>
                  </a:lnTo>
                  <a:close/>
                  <a:moveTo>
                    <a:pt x="19" y="41"/>
                  </a:moveTo>
                  <a:cubicBezTo>
                    <a:pt x="24" y="41"/>
                    <a:pt x="28" y="37"/>
                    <a:pt x="28" y="33"/>
                  </a:cubicBezTo>
                  <a:cubicBezTo>
                    <a:pt x="28" y="28"/>
                    <a:pt x="24" y="25"/>
                    <a:pt x="19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41"/>
                    <a:pt x="8" y="41"/>
                    <a:pt x="8" y="41"/>
                  </a:cubicBezTo>
                  <a:lnTo>
                    <a:pt x="19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9"/>
            </a:p>
          </p:txBody>
        </p:sp>
        <p:sp>
          <p:nvSpPr>
            <p:cNvPr id="27" name="Freeform 52"/>
            <p:cNvSpPr>
              <a:spLocks/>
            </p:cNvSpPr>
            <p:nvPr userDrawn="1"/>
          </p:nvSpPr>
          <p:spPr bwMode="auto">
            <a:xfrm>
              <a:off x="3521884" y="2588936"/>
              <a:ext cx="78669" cy="112044"/>
            </a:xfrm>
            <a:custGeom>
              <a:avLst/>
              <a:gdLst>
                <a:gd name="T0" fmla="*/ 66 w 66"/>
                <a:gd name="T1" fmla="*/ 80 h 94"/>
                <a:gd name="T2" fmla="*/ 66 w 66"/>
                <a:gd name="T3" fmla="*/ 94 h 94"/>
                <a:gd name="T4" fmla="*/ 0 w 66"/>
                <a:gd name="T5" fmla="*/ 94 h 94"/>
                <a:gd name="T6" fmla="*/ 0 w 66"/>
                <a:gd name="T7" fmla="*/ 0 h 94"/>
                <a:gd name="T8" fmla="*/ 64 w 66"/>
                <a:gd name="T9" fmla="*/ 0 h 94"/>
                <a:gd name="T10" fmla="*/ 64 w 66"/>
                <a:gd name="T11" fmla="*/ 14 h 94"/>
                <a:gd name="T12" fmla="*/ 16 w 66"/>
                <a:gd name="T13" fmla="*/ 14 h 94"/>
                <a:gd name="T14" fmla="*/ 16 w 66"/>
                <a:gd name="T15" fmla="*/ 38 h 94"/>
                <a:gd name="T16" fmla="*/ 54 w 66"/>
                <a:gd name="T17" fmla="*/ 38 h 94"/>
                <a:gd name="T18" fmla="*/ 54 w 66"/>
                <a:gd name="T19" fmla="*/ 52 h 94"/>
                <a:gd name="T20" fmla="*/ 16 w 66"/>
                <a:gd name="T21" fmla="*/ 52 h 94"/>
                <a:gd name="T22" fmla="*/ 16 w 66"/>
                <a:gd name="T23" fmla="*/ 80 h 94"/>
                <a:gd name="T24" fmla="*/ 66 w 66"/>
                <a:gd name="T25" fmla="*/ 8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94">
                  <a:moveTo>
                    <a:pt x="66" y="80"/>
                  </a:moveTo>
                  <a:lnTo>
                    <a:pt x="66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64" y="0"/>
                  </a:lnTo>
                  <a:lnTo>
                    <a:pt x="64" y="14"/>
                  </a:lnTo>
                  <a:lnTo>
                    <a:pt x="16" y="14"/>
                  </a:lnTo>
                  <a:lnTo>
                    <a:pt x="16" y="38"/>
                  </a:lnTo>
                  <a:lnTo>
                    <a:pt x="54" y="38"/>
                  </a:lnTo>
                  <a:lnTo>
                    <a:pt x="54" y="52"/>
                  </a:lnTo>
                  <a:lnTo>
                    <a:pt x="16" y="52"/>
                  </a:lnTo>
                  <a:lnTo>
                    <a:pt x="16" y="80"/>
                  </a:lnTo>
                  <a:lnTo>
                    <a:pt x="66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9"/>
            </a:p>
          </p:txBody>
        </p:sp>
        <p:sp>
          <p:nvSpPr>
            <p:cNvPr id="28" name="Freeform 53"/>
            <p:cNvSpPr>
              <a:spLocks/>
            </p:cNvSpPr>
            <p:nvPr userDrawn="1"/>
          </p:nvSpPr>
          <p:spPr bwMode="auto">
            <a:xfrm>
              <a:off x="3619625" y="2588936"/>
              <a:ext cx="102508" cy="112044"/>
            </a:xfrm>
            <a:custGeom>
              <a:avLst/>
              <a:gdLst>
                <a:gd name="T0" fmla="*/ 43 w 43"/>
                <a:gd name="T1" fmla="*/ 0 h 47"/>
                <a:gd name="T2" fmla="*/ 25 w 43"/>
                <a:gd name="T3" fmla="*/ 25 h 47"/>
                <a:gd name="T4" fmla="*/ 25 w 43"/>
                <a:gd name="T5" fmla="*/ 47 h 47"/>
                <a:gd name="T6" fmla="*/ 18 w 43"/>
                <a:gd name="T7" fmla="*/ 47 h 47"/>
                <a:gd name="T8" fmla="*/ 18 w 43"/>
                <a:gd name="T9" fmla="*/ 25 h 47"/>
                <a:gd name="T10" fmla="*/ 0 w 43"/>
                <a:gd name="T11" fmla="*/ 0 h 47"/>
                <a:gd name="T12" fmla="*/ 8 w 43"/>
                <a:gd name="T13" fmla="*/ 0 h 47"/>
                <a:gd name="T14" fmla="*/ 19 w 43"/>
                <a:gd name="T15" fmla="*/ 14 h 47"/>
                <a:gd name="T16" fmla="*/ 21 w 43"/>
                <a:gd name="T17" fmla="*/ 18 h 47"/>
                <a:gd name="T18" fmla="*/ 22 w 43"/>
                <a:gd name="T19" fmla="*/ 18 h 47"/>
                <a:gd name="T20" fmla="*/ 24 w 43"/>
                <a:gd name="T21" fmla="*/ 14 h 47"/>
                <a:gd name="T22" fmla="*/ 35 w 43"/>
                <a:gd name="T23" fmla="*/ 0 h 47"/>
                <a:gd name="T24" fmla="*/ 43 w 43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7">
                  <a:moveTo>
                    <a:pt x="43" y="0"/>
                  </a:moveTo>
                  <a:cubicBezTo>
                    <a:pt x="25" y="25"/>
                    <a:pt x="25" y="25"/>
                    <a:pt x="25" y="25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20" y="16"/>
                    <a:pt x="21" y="18"/>
                    <a:pt x="21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3" y="16"/>
                    <a:pt x="24" y="14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9"/>
            </a:p>
          </p:txBody>
        </p:sp>
        <p:sp>
          <p:nvSpPr>
            <p:cNvPr id="29" name="Freeform 54"/>
            <p:cNvSpPr>
              <a:spLocks noEditPoints="1"/>
            </p:cNvSpPr>
            <p:nvPr userDrawn="1"/>
          </p:nvSpPr>
          <p:spPr bwMode="auto">
            <a:xfrm>
              <a:off x="3726901" y="2586552"/>
              <a:ext cx="114428" cy="116812"/>
            </a:xfrm>
            <a:custGeom>
              <a:avLst/>
              <a:gdLst>
                <a:gd name="T0" fmla="*/ 24 w 48"/>
                <a:gd name="T1" fmla="*/ 0 h 49"/>
                <a:gd name="T2" fmla="*/ 48 w 48"/>
                <a:gd name="T3" fmla="*/ 24 h 49"/>
                <a:gd name="T4" fmla="*/ 24 w 48"/>
                <a:gd name="T5" fmla="*/ 49 h 49"/>
                <a:gd name="T6" fmla="*/ 0 w 48"/>
                <a:gd name="T7" fmla="*/ 24 h 49"/>
                <a:gd name="T8" fmla="*/ 24 w 48"/>
                <a:gd name="T9" fmla="*/ 0 h 49"/>
                <a:gd name="T10" fmla="*/ 24 w 48"/>
                <a:gd name="T11" fmla="*/ 41 h 49"/>
                <a:gd name="T12" fmla="*/ 41 w 48"/>
                <a:gd name="T13" fmla="*/ 24 h 49"/>
                <a:gd name="T14" fmla="*/ 24 w 48"/>
                <a:gd name="T15" fmla="*/ 7 h 49"/>
                <a:gd name="T16" fmla="*/ 7 w 48"/>
                <a:gd name="T17" fmla="*/ 24 h 49"/>
                <a:gd name="T18" fmla="*/ 24 w 48"/>
                <a:gd name="T19" fmla="*/ 4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9">
                  <a:moveTo>
                    <a:pt x="24" y="0"/>
                  </a:moveTo>
                  <a:cubicBezTo>
                    <a:pt x="37" y="0"/>
                    <a:pt x="48" y="10"/>
                    <a:pt x="48" y="24"/>
                  </a:cubicBezTo>
                  <a:cubicBezTo>
                    <a:pt x="48" y="39"/>
                    <a:pt x="37" y="49"/>
                    <a:pt x="24" y="49"/>
                  </a:cubicBezTo>
                  <a:cubicBezTo>
                    <a:pt x="11" y="49"/>
                    <a:pt x="0" y="39"/>
                    <a:pt x="0" y="24"/>
                  </a:cubicBezTo>
                  <a:cubicBezTo>
                    <a:pt x="0" y="10"/>
                    <a:pt x="11" y="0"/>
                    <a:pt x="24" y="0"/>
                  </a:cubicBezTo>
                  <a:moveTo>
                    <a:pt x="24" y="41"/>
                  </a:moveTo>
                  <a:cubicBezTo>
                    <a:pt x="34" y="41"/>
                    <a:pt x="41" y="35"/>
                    <a:pt x="41" y="24"/>
                  </a:cubicBezTo>
                  <a:cubicBezTo>
                    <a:pt x="41" y="14"/>
                    <a:pt x="34" y="7"/>
                    <a:pt x="24" y="7"/>
                  </a:cubicBezTo>
                  <a:cubicBezTo>
                    <a:pt x="14" y="7"/>
                    <a:pt x="7" y="14"/>
                    <a:pt x="7" y="24"/>
                  </a:cubicBezTo>
                  <a:cubicBezTo>
                    <a:pt x="7" y="35"/>
                    <a:pt x="14" y="41"/>
                    <a:pt x="24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9"/>
            </a:p>
          </p:txBody>
        </p:sp>
        <p:sp>
          <p:nvSpPr>
            <p:cNvPr id="30" name="Freeform 55"/>
            <p:cNvSpPr>
              <a:spLocks/>
            </p:cNvSpPr>
            <p:nvPr userDrawn="1"/>
          </p:nvSpPr>
          <p:spPr bwMode="auto">
            <a:xfrm>
              <a:off x="3867553" y="2588936"/>
              <a:ext cx="92973" cy="112044"/>
            </a:xfrm>
            <a:custGeom>
              <a:avLst/>
              <a:gdLst>
                <a:gd name="T0" fmla="*/ 39 w 39"/>
                <a:gd name="T1" fmla="*/ 0 h 47"/>
                <a:gd name="T2" fmla="*/ 39 w 39"/>
                <a:gd name="T3" fmla="*/ 47 h 47"/>
                <a:gd name="T4" fmla="*/ 32 w 39"/>
                <a:gd name="T5" fmla="*/ 47 h 47"/>
                <a:gd name="T6" fmla="*/ 15 w 39"/>
                <a:gd name="T7" fmla="*/ 24 h 47"/>
                <a:gd name="T8" fmla="*/ 7 w 39"/>
                <a:gd name="T9" fmla="*/ 12 h 47"/>
                <a:gd name="T10" fmla="*/ 7 w 39"/>
                <a:gd name="T11" fmla="*/ 12 h 47"/>
                <a:gd name="T12" fmla="*/ 7 w 39"/>
                <a:gd name="T13" fmla="*/ 27 h 47"/>
                <a:gd name="T14" fmla="*/ 7 w 39"/>
                <a:gd name="T15" fmla="*/ 47 h 47"/>
                <a:gd name="T16" fmla="*/ 0 w 39"/>
                <a:gd name="T17" fmla="*/ 47 h 47"/>
                <a:gd name="T18" fmla="*/ 0 w 39"/>
                <a:gd name="T19" fmla="*/ 0 h 47"/>
                <a:gd name="T20" fmla="*/ 7 w 39"/>
                <a:gd name="T21" fmla="*/ 0 h 47"/>
                <a:gd name="T22" fmla="*/ 24 w 39"/>
                <a:gd name="T23" fmla="*/ 23 h 47"/>
                <a:gd name="T24" fmla="*/ 32 w 39"/>
                <a:gd name="T25" fmla="*/ 34 h 47"/>
                <a:gd name="T26" fmla="*/ 32 w 39"/>
                <a:gd name="T27" fmla="*/ 34 h 47"/>
                <a:gd name="T28" fmla="*/ 32 w 39"/>
                <a:gd name="T29" fmla="*/ 20 h 47"/>
                <a:gd name="T30" fmla="*/ 32 w 39"/>
                <a:gd name="T31" fmla="*/ 0 h 47"/>
                <a:gd name="T32" fmla="*/ 39 w 39"/>
                <a:gd name="T3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" h="47">
                  <a:moveTo>
                    <a:pt x="39" y="0"/>
                  </a:moveTo>
                  <a:cubicBezTo>
                    <a:pt x="39" y="47"/>
                    <a:pt x="39" y="47"/>
                    <a:pt x="39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1" y="18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9"/>
                    <a:pt x="7" y="27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7" y="28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27"/>
                    <a:pt x="32" y="20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9"/>
            </a:p>
          </p:txBody>
        </p:sp>
        <p:sp>
          <p:nvSpPr>
            <p:cNvPr id="31" name="Freeform 56"/>
            <p:cNvSpPr>
              <a:spLocks noEditPoints="1"/>
            </p:cNvSpPr>
            <p:nvPr userDrawn="1"/>
          </p:nvSpPr>
          <p:spPr bwMode="auto">
            <a:xfrm>
              <a:off x="3996284" y="2588936"/>
              <a:ext cx="104892" cy="112044"/>
            </a:xfrm>
            <a:custGeom>
              <a:avLst/>
              <a:gdLst>
                <a:gd name="T0" fmla="*/ 20 w 44"/>
                <a:gd name="T1" fmla="*/ 0 h 47"/>
                <a:gd name="T2" fmla="*/ 44 w 44"/>
                <a:gd name="T3" fmla="*/ 24 h 47"/>
                <a:gd name="T4" fmla="*/ 20 w 44"/>
                <a:gd name="T5" fmla="*/ 47 h 47"/>
                <a:gd name="T6" fmla="*/ 0 w 44"/>
                <a:gd name="T7" fmla="*/ 47 h 47"/>
                <a:gd name="T8" fmla="*/ 0 w 44"/>
                <a:gd name="T9" fmla="*/ 0 h 47"/>
                <a:gd name="T10" fmla="*/ 20 w 44"/>
                <a:gd name="T11" fmla="*/ 0 h 47"/>
                <a:gd name="T12" fmla="*/ 20 w 44"/>
                <a:gd name="T13" fmla="*/ 40 h 47"/>
                <a:gd name="T14" fmla="*/ 36 w 44"/>
                <a:gd name="T15" fmla="*/ 24 h 47"/>
                <a:gd name="T16" fmla="*/ 20 w 44"/>
                <a:gd name="T17" fmla="*/ 7 h 47"/>
                <a:gd name="T18" fmla="*/ 7 w 44"/>
                <a:gd name="T19" fmla="*/ 7 h 47"/>
                <a:gd name="T20" fmla="*/ 7 w 44"/>
                <a:gd name="T21" fmla="*/ 40 h 47"/>
                <a:gd name="T22" fmla="*/ 20 w 44"/>
                <a:gd name="T23" fmla="*/ 4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" h="47">
                  <a:moveTo>
                    <a:pt x="20" y="0"/>
                  </a:moveTo>
                  <a:cubicBezTo>
                    <a:pt x="33" y="0"/>
                    <a:pt x="44" y="10"/>
                    <a:pt x="44" y="24"/>
                  </a:cubicBezTo>
                  <a:cubicBezTo>
                    <a:pt x="44" y="38"/>
                    <a:pt x="33" y="47"/>
                    <a:pt x="2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  <a:moveTo>
                    <a:pt x="20" y="40"/>
                  </a:moveTo>
                  <a:cubicBezTo>
                    <a:pt x="29" y="40"/>
                    <a:pt x="36" y="34"/>
                    <a:pt x="36" y="24"/>
                  </a:cubicBezTo>
                  <a:cubicBezTo>
                    <a:pt x="36" y="13"/>
                    <a:pt x="29" y="7"/>
                    <a:pt x="20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40"/>
                    <a:pt x="7" y="40"/>
                    <a:pt x="7" y="40"/>
                  </a:cubicBezTo>
                  <a:lnTo>
                    <a:pt x="20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9"/>
            </a:p>
          </p:txBody>
        </p:sp>
        <p:sp>
          <p:nvSpPr>
            <p:cNvPr id="32" name="Freeform 57"/>
            <p:cNvSpPr>
              <a:spLocks/>
            </p:cNvSpPr>
            <p:nvPr userDrawn="1"/>
          </p:nvSpPr>
          <p:spPr bwMode="auto">
            <a:xfrm>
              <a:off x="4163158" y="2588936"/>
              <a:ext cx="88205" cy="112044"/>
            </a:xfrm>
            <a:custGeom>
              <a:avLst/>
              <a:gdLst>
                <a:gd name="T0" fmla="*/ 74 w 74"/>
                <a:gd name="T1" fmla="*/ 0 h 94"/>
                <a:gd name="T2" fmla="*/ 74 w 74"/>
                <a:gd name="T3" fmla="*/ 14 h 94"/>
                <a:gd name="T4" fmla="*/ 44 w 74"/>
                <a:gd name="T5" fmla="*/ 14 h 94"/>
                <a:gd name="T6" fmla="*/ 44 w 74"/>
                <a:gd name="T7" fmla="*/ 94 h 94"/>
                <a:gd name="T8" fmla="*/ 30 w 74"/>
                <a:gd name="T9" fmla="*/ 94 h 94"/>
                <a:gd name="T10" fmla="*/ 30 w 74"/>
                <a:gd name="T11" fmla="*/ 14 h 94"/>
                <a:gd name="T12" fmla="*/ 0 w 74"/>
                <a:gd name="T13" fmla="*/ 14 h 94"/>
                <a:gd name="T14" fmla="*/ 0 w 74"/>
                <a:gd name="T15" fmla="*/ 0 h 94"/>
                <a:gd name="T16" fmla="*/ 74 w 74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94">
                  <a:moveTo>
                    <a:pt x="74" y="0"/>
                  </a:moveTo>
                  <a:lnTo>
                    <a:pt x="74" y="14"/>
                  </a:lnTo>
                  <a:lnTo>
                    <a:pt x="44" y="14"/>
                  </a:lnTo>
                  <a:lnTo>
                    <a:pt x="44" y="94"/>
                  </a:lnTo>
                  <a:lnTo>
                    <a:pt x="30" y="94"/>
                  </a:lnTo>
                  <a:lnTo>
                    <a:pt x="30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9"/>
            </a:p>
          </p:txBody>
        </p:sp>
        <p:sp>
          <p:nvSpPr>
            <p:cNvPr id="33" name="Freeform 58"/>
            <p:cNvSpPr>
              <a:spLocks/>
            </p:cNvSpPr>
            <p:nvPr userDrawn="1"/>
          </p:nvSpPr>
          <p:spPr bwMode="auto">
            <a:xfrm>
              <a:off x="4275203" y="2588936"/>
              <a:ext cx="90589" cy="112044"/>
            </a:xfrm>
            <a:custGeom>
              <a:avLst/>
              <a:gdLst>
                <a:gd name="T0" fmla="*/ 76 w 76"/>
                <a:gd name="T1" fmla="*/ 0 h 94"/>
                <a:gd name="T2" fmla="*/ 76 w 76"/>
                <a:gd name="T3" fmla="*/ 94 h 94"/>
                <a:gd name="T4" fmla="*/ 60 w 76"/>
                <a:gd name="T5" fmla="*/ 94 h 94"/>
                <a:gd name="T6" fmla="*/ 60 w 76"/>
                <a:gd name="T7" fmla="*/ 52 h 94"/>
                <a:gd name="T8" fmla="*/ 16 w 76"/>
                <a:gd name="T9" fmla="*/ 52 h 94"/>
                <a:gd name="T10" fmla="*/ 16 w 76"/>
                <a:gd name="T11" fmla="*/ 94 h 94"/>
                <a:gd name="T12" fmla="*/ 0 w 76"/>
                <a:gd name="T13" fmla="*/ 94 h 94"/>
                <a:gd name="T14" fmla="*/ 0 w 76"/>
                <a:gd name="T15" fmla="*/ 0 h 94"/>
                <a:gd name="T16" fmla="*/ 16 w 76"/>
                <a:gd name="T17" fmla="*/ 0 h 94"/>
                <a:gd name="T18" fmla="*/ 16 w 76"/>
                <a:gd name="T19" fmla="*/ 38 h 94"/>
                <a:gd name="T20" fmla="*/ 60 w 76"/>
                <a:gd name="T21" fmla="*/ 38 h 94"/>
                <a:gd name="T22" fmla="*/ 60 w 76"/>
                <a:gd name="T23" fmla="*/ 0 h 94"/>
                <a:gd name="T24" fmla="*/ 76 w 7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6" h="94">
                  <a:moveTo>
                    <a:pt x="76" y="0"/>
                  </a:moveTo>
                  <a:lnTo>
                    <a:pt x="76" y="94"/>
                  </a:lnTo>
                  <a:lnTo>
                    <a:pt x="60" y="94"/>
                  </a:lnTo>
                  <a:lnTo>
                    <a:pt x="60" y="52"/>
                  </a:lnTo>
                  <a:lnTo>
                    <a:pt x="16" y="52"/>
                  </a:lnTo>
                  <a:lnTo>
                    <a:pt x="16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38"/>
                  </a:lnTo>
                  <a:lnTo>
                    <a:pt x="60" y="38"/>
                  </a:lnTo>
                  <a:lnTo>
                    <a:pt x="60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9"/>
            </a:p>
          </p:txBody>
        </p:sp>
        <p:sp>
          <p:nvSpPr>
            <p:cNvPr id="34" name="Freeform 59"/>
            <p:cNvSpPr>
              <a:spLocks/>
            </p:cNvSpPr>
            <p:nvPr userDrawn="1"/>
          </p:nvSpPr>
          <p:spPr bwMode="auto">
            <a:xfrm>
              <a:off x="4399166" y="2588936"/>
              <a:ext cx="78669" cy="112044"/>
            </a:xfrm>
            <a:custGeom>
              <a:avLst/>
              <a:gdLst>
                <a:gd name="T0" fmla="*/ 66 w 66"/>
                <a:gd name="T1" fmla="*/ 80 h 94"/>
                <a:gd name="T2" fmla="*/ 66 w 66"/>
                <a:gd name="T3" fmla="*/ 94 h 94"/>
                <a:gd name="T4" fmla="*/ 0 w 66"/>
                <a:gd name="T5" fmla="*/ 94 h 94"/>
                <a:gd name="T6" fmla="*/ 0 w 66"/>
                <a:gd name="T7" fmla="*/ 0 h 94"/>
                <a:gd name="T8" fmla="*/ 64 w 66"/>
                <a:gd name="T9" fmla="*/ 0 h 94"/>
                <a:gd name="T10" fmla="*/ 64 w 66"/>
                <a:gd name="T11" fmla="*/ 14 h 94"/>
                <a:gd name="T12" fmla="*/ 16 w 66"/>
                <a:gd name="T13" fmla="*/ 14 h 94"/>
                <a:gd name="T14" fmla="*/ 16 w 66"/>
                <a:gd name="T15" fmla="*/ 38 h 94"/>
                <a:gd name="T16" fmla="*/ 54 w 66"/>
                <a:gd name="T17" fmla="*/ 38 h 94"/>
                <a:gd name="T18" fmla="*/ 54 w 66"/>
                <a:gd name="T19" fmla="*/ 52 h 94"/>
                <a:gd name="T20" fmla="*/ 16 w 66"/>
                <a:gd name="T21" fmla="*/ 52 h 94"/>
                <a:gd name="T22" fmla="*/ 16 w 66"/>
                <a:gd name="T23" fmla="*/ 80 h 94"/>
                <a:gd name="T24" fmla="*/ 66 w 66"/>
                <a:gd name="T25" fmla="*/ 8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94">
                  <a:moveTo>
                    <a:pt x="66" y="80"/>
                  </a:moveTo>
                  <a:lnTo>
                    <a:pt x="66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64" y="0"/>
                  </a:lnTo>
                  <a:lnTo>
                    <a:pt x="64" y="14"/>
                  </a:lnTo>
                  <a:lnTo>
                    <a:pt x="16" y="14"/>
                  </a:lnTo>
                  <a:lnTo>
                    <a:pt x="16" y="38"/>
                  </a:lnTo>
                  <a:lnTo>
                    <a:pt x="54" y="38"/>
                  </a:lnTo>
                  <a:lnTo>
                    <a:pt x="54" y="52"/>
                  </a:lnTo>
                  <a:lnTo>
                    <a:pt x="16" y="52"/>
                  </a:lnTo>
                  <a:lnTo>
                    <a:pt x="16" y="80"/>
                  </a:lnTo>
                  <a:lnTo>
                    <a:pt x="66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9"/>
            </a:p>
          </p:txBody>
        </p:sp>
        <p:sp>
          <p:nvSpPr>
            <p:cNvPr id="35" name="Freeform 60"/>
            <p:cNvSpPr>
              <a:spLocks/>
            </p:cNvSpPr>
            <p:nvPr userDrawn="1"/>
          </p:nvSpPr>
          <p:spPr bwMode="auto">
            <a:xfrm>
              <a:off x="4546969" y="2586552"/>
              <a:ext cx="109660" cy="116812"/>
            </a:xfrm>
            <a:custGeom>
              <a:avLst/>
              <a:gdLst>
                <a:gd name="T0" fmla="*/ 38 w 46"/>
                <a:gd name="T1" fmla="*/ 14 h 49"/>
                <a:gd name="T2" fmla="*/ 24 w 46"/>
                <a:gd name="T3" fmla="*/ 7 h 49"/>
                <a:gd name="T4" fmla="*/ 7 w 46"/>
                <a:gd name="T5" fmla="*/ 24 h 49"/>
                <a:gd name="T6" fmla="*/ 24 w 46"/>
                <a:gd name="T7" fmla="*/ 41 h 49"/>
                <a:gd name="T8" fmla="*/ 39 w 46"/>
                <a:gd name="T9" fmla="*/ 33 h 49"/>
                <a:gd name="T10" fmla="*/ 46 w 46"/>
                <a:gd name="T11" fmla="*/ 35 h 49"/>
                <a:gd name="T12" fmla="*/ 24 w 46"/>
                <a:gd name="T13" fmla="*/ 49 h 49"/>
                <a:gd name="T14" fmla="*/ 0 w 46"/>
                <a:gd name="T15" fmla="*/ 24 h 49"/>
                <a:gd name="T16" fmla="*/ 24 w 46"/>
                <a:gd name="T17" fmla="*/ 0 h 49"/>
                <a:gd name="T18" fmla="*/ 45 w 46"/>
                <a:gd name="T19" fmla="*/ 12 h 49"/>
                <a:gd name="T20" fmla="*/ 38 w 46"/>
                <a:gd name="T21" fmla="*/ 1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49">
                  <a:moveTo>
                    <a:pt x="38" y="14"/>
                  </a:moveTo>
                  <a:cubicBezTo>
                    <a:pt x="35" y="10"/>
                    <a:pt x="30" y="7"/>
                    <a:pt x="24" y="7"/>
                  </a:cubicBezTo>
                  <a:cubicBezTo>
                    <a:pt x="14" y="7"/>
                    <a:pt x="7" y="14"/>
                    <a:pt x="7" y="24"/>
                  </a:cubicBezTo>
                  <a:cubicBezTo>
                    <a:pt x="7" y="35"/>
                    <a:pt x="15" y="41"/>
                    <a:pt x="24" y="41"/>
                  </a:cubicBezTo>
                  <a:cubicBezTo>
                    <a:pt x="30" y="41"/>
                    <a:pt x="36" y="38"/>
                    <a:pt x="39" y="33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2" y="43"/>
                    <a:pt x="34" y="49"/>
                    <a:pt x="24" y="49"/>
                  </a:cubicBezTo>
                  <a:cubicBezTo>
                    <a:pt x="11" y="49"/>
                    <a:pt x="0" y="39"/>
                    <a:pt x="0" y="24"/>
                  </a:cubicBezTo>
                  <a:cubicBezTo>
                    <a:pt x="0" y="10"/>
                    <a:pt x="11" y="0"/>
                    <a:pt x="24" y="0"/>
                  </a:cubicBezTo>
                  <a:cubicBezTo>
                    <a:pt x="33" y="0"/>
                    <a:pt x="41" y="5"/>
                    <a:pt x="45" y="12"/>
                  </a:cubicBezTo>
                  <a:lnTo>
                    <a:pt x="38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9"/>
            </a:p>
          </p:txBody>
        </p:sp>
        <p:sp>
          <p:nvSpPr>
            <p:cNvPr id="36" name="Freeform 61"/>
            <p:cNvSpPr>
              <a:spLocks noEditPoints="1"/>
            </p:cNvSpPr>
            <p:nvPr userDrawn="1"/>
          </p:nvSpPr>
          <p:spPr bwMode="auto">
            <a:xfrm>
              <a:off x="4673317" y="2586552"/>
              <a:ext cx="116812" cy="116812"/>
            </a:xfrm>
            <a:custGeom>
              <a:avLst/>
              <a:gdLst>
                <a:gd name="T0" fmla="*/ 24 w 49"/>
                <a:gd name="T1" fmla="*/ 0 h 49"/>
                <a:gd name="T2" fmla="*/ 49 w 49"/>
                <a:gd name="T3" fmla="*/ 24 h 49"/>
                <a:gd name="T4" fmla="*/ 24 w 49"/>
                <a:gd name="T5" fmla="*/ 49 h 49"/>
                <a:gd name="T6" fmla="*/ 0 w 49"/>
                <a:gd name="T7" fmla="*/ 24 h 49"/>
                <a:gd name="T8" fmla="*/ 24 w 49"/>
                <a:gd name="T9" fmla="*/ 0 h 49"/>
                <a:gd name="T10" fmla="*/ 24 w 49"/>
                <a:gd name="T11" fmla="*/ 41 h 49"/>
                <a:gd name="T12" fmla="*/ 41 w 49"/>
                <a:gd name="T13" fmla="*/ 24 h 49"/>
                <a:gd name="T14" fmla="*/ 24 w 49"/>
                <a:gd name="T15" fmla="*/ 7 h 49"/>
                <a:gd name="T16" fmla="*/ 8 w 49"/>
                <a:gd name="T17" fmla="*/ 24 h 49"/>
                <a:gd name="T18" fmla="*/ 24 w 49"/>
                <a:gd name="T19" fmla="*/ 4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24" y="0"/>
                  </a:moveTo>
                  <a:cubicBezTo>
                    <a:pt x="38" y="0"/>
                    <a:pt x="49" y="10"/>
                    <a:pt x="49" y="24"/>
                  </a:cubicBezTo>
                  <a:cubicBezTo>
                    <a:pt x="49" y="39"/>
                    <a:pt x="38" y="49"/>
                    <a:pt x="24" y="49"/>
                  </a:cubicBezTo>
                  <a:cubicBezTo>
                    <a:pt x="11" y="49"/>
                    <a:pt x="0" y="39"/>
                    <a:pt x="0" y="24"/>
                  </a:cubicBezTo>
                  <a:cubicBezTo>
                    <a:pt x="0" y="10"/>
                    <a:pt x="11" y="0"/>
                    <a:pt x="24" y="0"/>
                  </a:cubicBezTo>
                  <a:moveTo>
                    <a:pt x="24" y="41"/>
                  </a:moveTo>
                  <a:cubicBezTo>
                    <a:pt x="34" y="41"/>
                    <a:pt x="41" y="35"/>
                    <a:pt x="41" y="24"/>
                  </a:cubicBezTo>
                  <a:cubicBezTo>
                    <a:pt x="41" y="14"/>
                    <a:pt x="34" y="7"/>
                    <a:pt x="24" y="7"/>
                  </a:cubicBezTo>
                  <a:cubicBezTo>
                    <a:pt x="15" y="7"/>
                    <a:pt x="8" y="14"/>
                    <a:pt x="8" y="24"/>
                  </a:cubicBezTo>
                  <a:cubicBezTo>
                    <a:pt x="8" y="35"/>
                    <a:pt x="15" y="41"/>
                    <a:pt x="24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9"/>
            </a:p>
          </p:txBody>
        </p:sp>
        <p:sp>
          <p:nvSpPr>
            <p:cNvPr id="37" name="Freeform 62"/>
            <p:cNvSpPr>
              <a:spLocks/>
            </p:cNvSpPr>
            <p:nvPr userDrawn="1"/>
          </p:nvSpPr>
          <p:spPr bwMode="auto">
            <a:xfrm>
              <a:off x="4813968" y="2588936"/>
              <a:ext cx="95357" cy="112044"/>
            </a:xfrm>
            <a:custGeom>
              <a:avLst/>
              <a:gdLst>
                <a:gd name="T0" fmla="*/ 40 w 40"/>
                <a:gd name="T1" fmla="*/ 0 h 47"/>
                <a:gd name="T2" fmla="*/ 40 w 40"/>
                <a:gd name="T3" fmla="*/ 47 h 47"/>
                <a:gd name="T4" fmla="*/ 33 w 40"/>
                <a:gd name="T5" fmla="*/ 47 h 47"/>
                <a:gd name="T6" fmla="*/ 16 w 40"/>
                <a:gd name="T7" fmla="*/ 24 h 47"/>
                <a:gd name="T8" fmla="*/ 8 w 40"/>
                <a:gd name="T9" fmla="*/ 12 h 47"/>
                <a:gd name="T10" fmla="*/ 7 w 40"/>
                <a:gd name="T11" fmla="*/ 12 h 47"/>
                <a:gd name="T12" fmla="*/ 8 w 40"/>
                <a:gd name="T13" fmla="*/ 27 h 47"/>
                <a:gd name="T14" fmla="*/ 8 w 40"/>
                <a:gd name="T15" fmla="*/ 47 h 47"/>
                <a:gd name="T16" fmla="*/ 0 w 40"/>
                <a:gd name="T17" fmla="*/ 47 h 47"/>
                <a:gd name="T18" fmla="*/ 0 w 40"/>
                <a:gd name="T19" fmla="*/ 0 h 47"/>
                <a:gd name="T20" fmla="*/ 7 w 40"/>
                <a:gd name="T21" fmla="*/ 0 h 47"/>
                <a:gd name="T22" fmla="*/ 24 w 40"/>
                <a:gd name="T23" fmla="*/ 23 h 47"/>
                <a:gd name="T24" fmla="*/ 32 w 40"/>
                <a:gd name="T25" fmla="*/ 34 h 47"/>
                <a:gd name="T26" fmla="*/ 32 w 40"/>
                <a:gd name="T27" fmla="*/ 34 h 47"/>
                <a:gd name="T28" fmla="*/ 32 w 40"/>
                <a:gd name="T29" fmla="*/ 20 h 47"/>
                <a:gd name="T30" fmla="*/ 32 w 40"/>
                <a:gd name="T31" fmla="*/ 0 h 47"/>
                <a:gd name="T32" fmla="*/ 40 w 40"/>
                <a:gd name="T3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47">
                  <a:moveTo>
                    <a:pt x="40" y="0"/>
                  </a:moveTo>
                  <a:cubicBezTo>
                    <a:pt x="40" y="47"/>
                    <a:pt x="40" y="47"/>
                    <a:pt x="40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2" y="18"/>
                    <a:pt x="8" y="12"/>
                    <a:pt x="8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8" y="19"/>
                    <a:pt x="8" y="2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8" y="28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27"/>
                    <a:pt x="32" y="20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9"/>
            </a:p>
          </p:txBody>
        </p:sp>
        <p:sp>
          <p:nvSpPr>
            <p:cNvPr id="38" name="Freeform 63"/>
            <p:cNvSpPr>
              <a:spLocks/>
            </p:cNvSpPr>
            <p:nvPr userDrawn="1"/>
          </p:nvSpPr>
          <p:spPr bwMode="auto">
            <a:xfrm>
              <a:off x="4930780" y="2588936"/>
              <a:ext cx="90589" cy="112044"/>
            </a:xfrm>
            <a:custGeom>
              <a:avLst/>
              <a:gdLst>
                <a:gd name="T0" fmla="*/ 76 w 76"/>
                <a:gd name="T1" fmla="*/ 0 h 94"/>
                <a:gd name="T2" fmla="*/ 76 w 76"/>
                <a:gd name="T3" fmla="*/ 14 h 94"/>
                <a:gd name="T4" fmla="*/ 46 w 76"/>
                <a:gd name="T5" fmla="*/ 14 h 94"/>
                <a:gd name="T6" fmla="*/ 46 w 76"/>
                <a:gd name="T7" fmla="*/ 94 h 94"/>
                <a:gd name="T8" fmla="*/ 32 w 76"/>
                <a:gd name="T9" fmla="*/ 94 h 94"/>
                <a:gd name="T10" fmla="*/ 32 w 76"/>
                <a:gd name="T11" fmla="*/ 14 h 94"/>
                <a:gd name="T12" fmla="*/ 0 w 76"/>
                <a:gd name="T13" fmla="*/ 14 h 94"/>
                <a:gd name="T14" fmla="*/ 0 w 76"/>
                <a:gd name="T15" fmla="*/ 0 h 94"/>
                <a:gd name="T16" fmla="*/ 76 w 76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94">
                  <a:moveTo>
                    <a:pt x="76" y="0"/>
                  </a:moveTo>
                  <a:lnTo>
                    <a:pt x="76" y="14"/>
                  </a:lnTo>
                  <a:lnTo>
                    <a:pt x="46" y="14"/>
                  </a:lnTo>
                  <a:lnTo>
                    <a:pt x="46" y="94"/>
                  </a:lnTo>
                  <a:lnTo>
                    <a:pt x="32" y="94"/>
                  </a:lnTo>
                  <a:lnTo>
                    <a:pt x="3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9"/>
            </a:p>
          </p:txBody>
        </p:sp>
        <p:sp>
          <p:nvSpPr>
            <p:cNvPr id="39" name="Freeform 64"/>
            <p:cNvSpPr>
              <a:spLocks noEditPoints="1"/>
            </p:cNvSpPr>
            <p:nvPr userDrawn="1"/>
          </p:nvSpPr>
          <p:spPr bwMode="auto">
            <a:xfrm>
              <a:off x="5045208" y="2588936"/>
              <a:ext cx="83437" cy="112044"/>
            </a:xfrm>
            <a:custGeom>
              <a:avLst/>
              <a:gdLst>
                <a:gd name="T0" fmla="*/ 26 w 35"/>
                <a:gd name="T1" fmla="*/ 47 h 47"/>
                <a:gd name="T2" fmla="*/ 17 w 35"/>
                <a:gd name="T3" fmla="*/ 30 h 47"/>
                <a:gd name="T4" fmla="*/ 15 w 35"/>
                <a:gd name="T5" fmla="*/ 30 h 47"/>
                <a:gd name="T6" fmla="*/ 7 w 35"/>
                <a:gd name="T7" fmla="*/ 30 h 47"/>
                <a:gd name="T8" fmla="*/ 7 w 35"/>
                <a:gd name="T9" fmla="*/ 47 h 47"/>
                <a:gd name="T10" fmla="*/ 0 w 35"/>
                <a:gd name="T11" fmla="*/ 47 h 47"/>
                <a:gd name="T12" fmla="*/ 0 w 35"/>
                <a:gd name="T13" fmla="*/ 0 h 47"/>
                <a:gd name="T14" fmla="*/ 15 w 35"/>
                <a:gd name="T15" fmla="*/ 0 h 47"/>
                <a:gd name="T16" fmla="*/ 33 w 35"/>
                <a:gd name="T17" fmla="*/ 15 h 47"/>
                <a:gd name="T18" fmla="*/ 24 w 35"/>
                <a:gd name="T19" fmla="*/ 29 h 47"/>
                <a:gd name="T20" fmla="*/ 35 w 35"/>
                <a:gd name="T21" fmla="*/ 47 h 47"/>
                <a:gd name="T22" fmla="*/ 26 w 35"/>
                <a:gd name="T23" fmla="*/ 47 h 47"/>
                <a:gd name="T24" fmla="*/ 16 w 35"/>
                <a:gd name="T25" fmla="*/ 24 h 47"/>
                <a:gd name="T26" fmla="*/ 25 w 35"/>
                <a:gd name="T27" fmla="*/ 15 h 47"/>
                <a:gd name="T28" fmla="*/ 16 w 35"/>
                <a:gd name="T29" fmla="*/ 7 h 47"/>
                <a:gd name="T30" fmla="*/ 7 w 35"/>
                <a:gd name="T31" fmla="*/ 7 h 47"/>
                <a:gd name="T32" fmla="*/ 7 w 35"/>
                <a:gd name="T33" fmla="*/ 24 h 47"/>
                <a:gd name="T34" fmla="*/ 16 w 35"/>
                <a:gd name="T35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" h="47">
                  <a:moveTo>
                    <a:pt x="26" y="47"/>
                  </a:moveTo>
                  <a:cubicBezTo>
                    <a:pt x="17" y="30"/>
                    <a:pt x="17" y="30"/>
                    <a:pt x="17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6" y="0"/>
                    <a:pt x="33" y="6"/>
                    <a:pt x="33" y="15"/>
                  </a:cubicBezTo>
                  <a:cubicBezTo>
                    <a:pt x="33" y="22"/>
                    <a:pt x="30" y="26"/>
                    <a:pt x="24" y="29"/>
                  </a:cubicBezTo>
                  <a:cubicBezTo>
                    <a:pt x="35" y="47"/>
                    <a:pt x="35" y="47"/>
                    <a:pt x="35" y="47"/>
                  </a:cubicBezTo>
                  <a:lnTo>
                    <a:pt x="26" y="47"/>
                  </a:lnTo>
                  <a:close/>
                  <a:moveTo>
                    <a:pt x="16" y="24"/>
                  </a:moveTo>
                  <a:cubicBezTo>
                    <a:pt x="22" y="24"/>
                    <a:pt x="25" y="20"/>
                    <a:pt x="25" y="15"/>
                  </a:cubicBezTo>
                  <a:cubicBezTo>
                    <a:pt x="25" y="10"/>
                    <a:pt x="22" y="7"/>
                    <a:pt x="16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24"/>
                    <a:pt x="7" y="24"/>
                    <a:pt x="7" y="24"/>
                  </a:cubicBezTo>
                  <a:lnTo>
                    <a:pt x="16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9"/>
            </a:p>
          </p:txBody>
        </p:sp>
        <p:sp>
          <p:nvSpPr>
            <p:cNvPr id="40" name="Freeform 65"/>
            <p:cNvSpPr>
              <a:spLocks noEditPoints="1"/>
            </p:cNvSpPr>
            <p:nvPr userDrawn="1"/>
          </p:nvSpPr>
          <p:spPr bwMode="auto">
            <a:xfrm>
              <a:off x="5142949" y="2588936"/>
              <a:ext cx="109660" cy="112044"/>
            </a:xfrm>
            <a:custGeom>
              <a:avLst/>
              <a:gdLst>
                <a:gd name="T0" fmla="*/ 34 w 46"/>
                <a:gd name="T1" fmla="*/ 36 h 47"/>
                <a:gd name="T2" fmla="*/ 12 w 46"/>
                <a:gd name="T3" fmla="*/ 36 h 47"/>
                <a:gd name="T4" fmla="*/ 8 w 46"/>
                <a:gd name="T5" fmla="*/ 47 h 47"/>
                <a:gd name="T6" fmla="*/ 0 w 46"/>
                <a:gd name="T7" fmla="*/ 47 h 47"/>
                <a:gd name="T8" fmla="*/ 20 w 46"/>
                <a:gd name="T9" fmla="*/ 0 h 47"/>
                <a:gd name="T10" fmla="*/ 26 w 46"/>
                <a:gd name="T11" fmla="*/ 0 h 47"/>
                <a:gd name="T12" fmla="*/ 46 w 46"/>
                <a:gd name="T13" fmla="*/ 47 h 47"/>
                <a:gd name="T14" fmla="*/ 38 w 46"/>
                <a:gd name="T15" fmla="*/ 47 h 47"/>
                <a:gd name="T16" fmla="*/ 34 w 46"/>
                <a:gd name="T17" fmla="*/ 36 h 47"/>
                <a:gd name="T18" fmla="*/ 31 w 46"/>
                <a:gd name="T19" fmla="*/ 30 h 47"/>
                <a:gd name="T20" fmla="*/ 25 w 46"/>
                <a:gd name="T21" fmla="*/ 15 h 47"/>
                <a:gd name="T22" fmla="*/ 23 w 46"/>
                <a:gd name="T23" fmla="*/ 9 h 47"/>
                <a:gd name="T24" fmla="*/ 23 w 46"/>
                <a:gd name="T25" fmla="*/ 9 h 47"/>
                <a:gd name="T26" fmla="*/ 21 w 46"/>
                <a:gd name="T27" fmla="*/ 15 h 47"/>
                <a:gd name="T28" fmla="*/ 15 w 46"/>
                <a:gd name="T29" fmla="*/ 30 h 47"/>
                <a:gd name="T30" fmla="*/ 31 w 46"/>
                <a:gd name="T31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" h="47">
                  <a:moveTo>
                    <a:pt x="34" y="36"/>
                  </a:moveTo>
                  <a:cubicBezTo>
                    <a:pt x="12" y="36"/>
                    <a:pt x="12" y="36"/>
                    <a:pt x="12" y="36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8" y="47"/>
                    <a:pt x="38" y="47"/>
                    <a:pt x="38" y="47"/>
                  </a:cubicBezTo>
                  <a:lnTo>
                    <a:pt x="34" y="36"/>
                  </a:lnTo>
                  <a:close/>
                  <a:moveTo>
                    <a:pt x="31" y="30"/>
                  </a:moveTo>
                  <a:cubicBezTo>
                    <a:pt x="25" y="15"/>
                    <a:pt x="25" y="15"/>
                    <a:pt x="25" y="15"/>
                  </a:cubicBezTo>
                  <a:cubicBezTo>
                    <a:pt x="24" y="13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2" y="13"/>
                    <a:pt x="21" y="15"/>
                  </a:cubicBezTo>
                  <a:cubicBezTo>
                    <a:pt x="15" y="30"/>
                    <a:pt x="15" y="30"/>
                    <a:pt x="15" y="30"/>
                  </a:cubicBezTo>
                  <a:lnTo>
                    <a:pt x="31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9"/>
            </a:p>
          </p:txBody>
        </p:sp>
        <p:sp>
          <p:nvSpPr>
            <p:cNvPr id="41" name="Freeform 66"/>
            <p:cNvSpPr>
              <a:spLocks/>
            </p:cNvSpPr>
            <p:nvPr userDrawn="1"/>
          </p:nvSpPr>
          <p:spPr bwMode="auto">
            <a:xfrm>
              <a:off x="5262145" y="2586552"/>
              <a:ext cx="109660" cy="116812"/>
            </a:xfrm>
            <a:custGeom>
              <a:avLst/>
              <a:gdLst>
                <a:gd name="T0" fmla="*/ 37 w 46"/>
                <a:gd name="T1" fmla="*/ 14 h 49"/>
                <a:gd name="T2" fmla="*/ 24 w 46"/>
                <a:gd name="T3" fmla="*/ 7 h 49"/>
                <a:gd name="T4" fmla="*/ 7 w 46"/>
                <a:gd name="T5" fmla="*/ 24 h 49"/>
                <a:gd name="T6" fmla="*/ 24 w 46"/>
                <a:gd name="T7" fmla="*/ 41 h 49"/>
                <a:gd name="T8" fmla="*/ 38 w 46"/>
                <a:gd name="T9" fmla="*/ 33 h 49"/>
                <a:gd name="T10" fmla="*/ 46 w 46"/>
                <a:gd name="T11" fmla="*/ 35 h 49"/>
                <a:gd name="T12" fmla="*/ 24 w 46"/>
                <a:gd name="T13" fmla="*/ 49 h 49"/>
                <a:gd name="T14" fmla="*/ 0 w 46"/>
                <a:gd name="T15" fmla="*/ 24 h 49"/>
                <a:gd name="T16" fmla="*/ 24 w 46"/>
                <a:gd name="T17" fmla="*/ 0 h 49"/>
                <a:gd name="T18" fmla="*/ 45 w 46"/>
                <a:gd name="T19" fmla="*/ 12 h 49"/>
                <a:gd name="T20" fmla="*/ 37 w 46"/>
                <a:gd name="T21" fmla="*/ 1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49">
                  <a:moveTo>
                    <a:pt x="37" y="14"/>
                  </a:moveTo>
                  <a:cubicBezTo>
                    <a:pt x="35" y="10"/>
                    <a:pt x="29" y="7"/>
                    <a:pt x="24" y="7"/>
                  </a:cubicBezTo>
                  <a:cubicBezTo>
                    <a:pt x="14" y="7"/>
                    <a:pt x="7" y="14"/>
                    <a:pt x="7" y="24"/>
                  </a:cubicBezTo>
                  <a:cubicBezTo>
                    <a:pt x="7" y="35"/>
                    <a:pt x="14" y="41"/>
                    <a:pt x="24" y="41"/>
                  </a:cubicBezTo>
                  <a:cubicBezTo>
                    <a:pt x="30" y="41"/>
                    <a:pt x="36" y="38"/>
                    <a:pt x="38" y="33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2" y="43"/>
                    <a:pt x="33" y="49"/>
                    <a:pt x="24" y="49"/>
                  </a:cubicBezTo>
                  <a:cubicBezTo>
                    <a:pt x="10" y="49"/>
                    <a:pt x="0" y="39"/>
                    <a:pt x="0" y="24"/>
                  </a:cubicBezTo>
                  <a:cubicBezTo>
                    <a:pt x="0" y="10"/>
                    <a:pt x="10" y="0"/>
                    <a:pt x="24" y="0"/>
                  </a:cubicBezTo>
                  <a:cubicBezTo>
                    <a:pt x="33" y="0"/>
                    <a:pt x="41" y="5"/>
                    <a:pt x="45" y="12"/>
                  </a:cubicBezTo>
                  <a:lnTo>
                    <a:pt x="37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9"/>
            </a:p>
          </p:txBody>
        </p:sp>
        <p:sp>
          <p:nvSpPr>
            <p:cNvPr id="42" name="Freeform 67"/>
            <p:cNvSpPr>
              <a:spLocks/>
            </p:cNvSpPr>
            <p:nvPr userDrawn="1"/>
          </p:nvSpPr>
          <p:spPr bwMode="auto">
            <a:xfrm>
              <a:off x="5383725" y="2588936"/>
              <a:ext cx="90589" cy="112044"/>
            </a:xfrm>
            <a:custGeom>
              <a:avLst/>
              <a:gdLst>
                <a:gd name="T0" fmla="*/ 76 w 76"/>
                <a:gd name="T1" fmla="*/ 0 h 94"/>
                <a:gd name="T2" fmla="*/ 76 w 76"/>
                <a:gd name="T3" fmla="*/ 14 h 94"/>
                <a:gd name="T4" fmla="*/ 46 w 76"/>
                <a:gd name="T5" fmla="*/ 14 h 94"/>
                <a:gd name="T6" fmla="*/ 46 w 76"/>
                <a:gd name="T7" fmla="*/ 94 h 94"/>
                <a:gd name="T8" fmla="*/ 30 w 76"/>
                <a:gd name="T9" fmla="*/ 94 h 94"/>
                <a:gd name="T10" fmla="*/ 30 w 76"/>
                <a:gd name="T11" fmla="*/ 14 h 94"/>
                <a:gd name="T12" fmla="*/ 0 w 76"/>
                <a:gd name="T13" fmla="*/ 14 h 94"/>
                <a:gd name="T14" fmla="*/ 0 w 76"/>
                <a:gd name="T15" fmla="*/ 0 h 94"/>
                <a:gd name="T16" fmla="*/ 76 w 76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94">
                  <a:moveTo>
                    <a:pt x="76" y="0"/>
                  </a:moveTo>
                  <a:lnTo>
                    <a:pt x="76" y="14"/>
                  </a:lnTo>
                  <a:lnTo>
                    <a:pt x="46" y="14"/>
                  </a:lnTo>
                  <a:lnTo>
                    <a:pt x="46" y="94"/>
                  </a:lnTo>
                  <a:lnTo>
                    <a:pt x="30" y="94"/>
                  </a:lnTo>
                  <a:lnTo>
                    <a:pt x="30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9"/>
            </a:p>
          </p:txBody>
        </p:sp>
        <p:sp>
          <p:nvSpPr>
            <p:cNvPr id="43" name="Freeform 68"/>
            <p:cNvSpPr>
              <a:spLocks/>
            </p:cNvSpPr>
            <p:nvPr userDrawn="1"/>
          </p:nvSpPr>
          <p:spPr bwMode="auto">
            <a:xfrm>
              <a:off x="4444461" y="2100233"/>
              <a:ext cx="45294" cy="66750"/>
            </a:xfrm>
            <a:custGeom>
              <a:avLst/>
              <a:gdLst>
                <a:gd name="T0" fmla="*/ 17 w 19"/>
                <a:gd name="T1" fmla="*/ 13 h 28"/>
                <a:gd name="T2" fmla="*/ 5 w 19"/>
                <a:gd name="T3" fmla="*/ 9 h 28"/>
                <a:gd name="T4" fmla="*/ 8 w 19"/>
                <a:gd name="T5" fmla="*/ 25 h 28"/>
                <a:gd name="T6" fmla="*/ 13 w 19"/>
                <a:gd name="T7" fmla="*/ 26 h 28"/>
                <a:gd name="T8" fmla="*/ 14 w 19"/>
                <a:gd name="T9" fmla="*/ 21 h 28"/>
                <a:gd name="T10" fmla="*/ 17 w 19"/>
                <a:gd name="T11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8">
                  <a:moveTo>
                    <a:pt x="17" y="13"/>
                  </a:moveTo>
                  <a:cubicBezTo>
                    <a:pt x="17" y="13"/>
                    <a:pt x="12" y="0"/>
                    <a:pt x="5" y="9"/>
                  </a:cubicBezTo>
                  <a:cubicBezTo>
                    <a:pt x="5" y="9"/>
                    <a:pt x="0" y="13"/>
                    <a:pt x="8" y="25"/>
                  </a:cubicBezTo>
                  <a:cubicBezTo>
                    <a:pt x="8" y="25"/>
                    <a:pt x="10" y="28"/>
                    <a:pt x="13" y="26"/>
                  </a:cubicBezTo>
                  <a:cubicBezTo>
                    <a:pt x="13" y="26"/>
                    <a:pt x="16" y="26"/>
                    <a:pt x="14" y="21"/>
                  </a:cubicBezTo>
                  <a:cubicBezTo>
                    <a:pt x="14" y="21"/>
                    <a:pt x="19" y="21"/>
                    <a:pt x="17" y="1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9"/>
            </a:p>
          </p:txBody>
        </p:sp>
        <p:sp>
          <p:nvSpPr>
            <p:cNvPr id="44" name="Freeform 69"/>
            <p:cNvSpPr>
              <a:spLocks/>
            </p:cNvSpPr>
            <p:nvPr userDrawn="1"/>
          </p:nvSpPr>
          <p:spPr bwMode="auto">
            <a:xfrm>
              <a:off x="5884348" y="2088313"/>
              <a:ext cx="45294" cy="64366"/>
            </a:xfrm>
            <a:custGeom>
              <a:avLst/>
              <a:gdLst>
                <a:gd name="T0" fmla="*/ 16 w 19"/>
                <a:gd name="T1" fmla="*/ 12 h 27"/>
                <a:gd name="T2" fmla="*/ 4 w 19"/>
                <a:gd name="T3" fmla="*/ 8 h 27"/>
                <a:gd name="T4" fmla="*/ 8 w 19"/>
                <a:gd name="T5" fmla="*/ 24 h 27"/>
                <a:gd name="T6" fmla="*/ 12 w 19"/>
                <a:gd name="T7" fmla="*/ 26 h 27"/>
                <a:gd name="T8" fmla="*/ 14 w 19"/>
                <a:gd name="T9" fmla="*/ 21 h 27"/>
                <a:gd name="T10" fmla="*/ 16 w 19"/>
                <a:gd name="T11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7">
                  <a:moveTo>
                    <a:pt x="16" y="12"/>
                  </a:moveTo>
                  <a:cubicBezTo>
                    <a:pt x="16" y="12"/>
                    <a:pt x="12" y="0"/>
                    <a:pt x="4" y="8"/>
                  </a:cubicBezTo>
                  <a:cubicBezTo>
                    <a:pt x="4" y="8"/>
                    <a:pt x="0" y="12"/>
                    <a:pt x="8" y="24"/>
                  </a:cubicBezTo>
                  <a:cubicBezTo>
                    <a:pt x="8" y="24"/>
                    <a:pt x="10" y="27"/>
                    <a:pt x="12" y="26"/>
                  </a:cubicBezTo>
                  <a:cubicBezTo>
                    <a:pt x="12" y="26"/>
                    <a:pt x="16" y="25"/>
                    <a:pt x="14" y="21"/>
                  </a:cubicBezTo>
                  <a:cubicBezTo>
                    <a:pt x="14" y="21"/>
                    <a:pt x="19" y="20"/>
                    <a:pt x="16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9"/>
            </a:p>
          </p:txBody>
        </p:sp>
        <p:sp>
          <p:nvSpPr>
            <p:cNvPr id="45" name="Freeform 70"/>
            <p:cNvSpPr>
              <a:spLocks noEditPoints="1"/>
            </p:cNvSpPr>
            <p:nvPr userDrawn="1"/>
          </p:nvSpPr>
          <p:spPr bwMode="auto">
            <a:xfrm>
              <a:off x="2697049" y="2076393"/>
              <a:ext cx="1022701" cy="488703"/>
            </a:xfrm>
            <a:custGeom>
              <a:avLst/>
              <a:gdLst>
                <a:gd name="T0" fmla="*/ 406 w 429"/>
                <a:gd name="T1" fmla="*/ 144 h 205"/>
                <a:gd name="T2" fmla="*/ 377 w 429"/>
                <a:gd name="T3" fmla="*/ 95 h 205"/>
                <a:gd name="T4" fmla="*/ 429 w 429"/>
                <a:gd name="T5" fmla="*/ 20 h 205"/>
                <a:gd name="T6" fmla="*/ 397 w 429"/>
                <a:gd name="T7" fmla="*/ 31 h 205"/>
                <a:gd name="T8" fmla="*/ 368 w 429"/>
                <a:gd name="T9" fmla="*/ 93 h 205"/>
                <a:gd name="T10" fmla="*/ 275 w 429"/>
                <a:gd name="T11" fmla="*/ 150 h 205"/>
                <a:gd name="T12" fmla="*/ 235 w 429"/>
                <a:gd name="T13" fmla="*/ 134 h 205"/>
                <a:gd name="T14" fmla="*/ 253 w 429"/>
                <a:gd name="T15" fmla="*/ 122 h 205"/>
                <a:gd name="T16" fmla="*/ 259 w 429"/>
                <a:gd name="T17" fmla="*/ 105 h 205"/>
                <a:gd name="T18" fmla="*/ 228 w 429"/>
                <a:gd name="T19" fmla="*/ 123 h 205"/>
                <a:gd name="T20" fmla="*/ 228 w 429"/>
                <a:gd name="T21" fmla="*/ 130 h 205"/>
                <a:gd name="T22" fmla="*/ 183 w 429"/>
                <a:gd name="T23" fmla="*/ 143 h 205"/>
                <a:gd name="T24" fmla="*/ 79 w 429"/>
                <a:gd name="T25" fmla="*/ 102 h 205"/>
                <a:gd name="T26" fmla="*/ 132 w 429"/>
                <a:gd name="T27" fmla="*/ 47 h 205"/>
                <a:gd name="T28" fmla="*/ 121 w 429"/>
                <a:gd name="T29" fmla="*/ 29 h 205"/>
                <a:gd name="T30" fmla="*/ 17 w 429"/>
                <a:gd name="T31" fmla="*/ 143 h 205"/>
                <a:gd name="T32" fmla="*/ 23 w 429"/>
                <a:gd name="T33" fmla="*/ 198 h 205"/>
                <a:gd name="T34" fmla="*/ 64 w 429"/>
                <a:gd name="T35" fmla="*/ 117 h 205"/>
                <a:gd name="T36" fmla="*/ 69 w 429"/>
                <a:gd name="T37" fmla="*/ 108 h 205"/>
                <a:gd name="T38" fmla="*/ 99 w 429"/>
                <a:gd name="T39" fmla="*/ 130 h 205"/>
                <a:gd name="T40" fmla="*/ 227 w 429"/>
                <a:gd name="T41" fmla="*/ 138 h 205"/>
                <a:gd name="T42" fmla="*/ 307 w 429"/>
                <a:gd name="T43" fmla="*/ 145 h 205"/>
                <a:gd name="T44" fmla="*/ 368 w 429"/>
                <a:gd name="T45" fmla="*/ 102 h 205"/>
                <a:gd name="T46" fmla="*/ 379 w 429"/>
                <a:gd name="T47" fmla="*/ 136 h 205"/>
                <a:gd name="T48" fmla="*/ 404 w 429"/>
                <a:gd name="T49" fmla="*/ 150 h 205"/>
                <a:gd name="T50" fmla="*/ 406 w 429"/>
                <a:gd name="T51" fmla="*/ 144 h 205"/>
                <a:gd name="T52" fmla="*/ 380 w 429"/>
                <a:gd name="T53" fmla="*/ 76 h 205"/>
                <a:gd name="T54" fmla="*/ 417 w 429"/>
                <a:gd name="T55" fmla="*/ 23 h 205"/>
                <a:gd name="T56" fmla="*/ 410 w 429"/>
                <a:gd name="T57" fmla="*/ 47 h 205"/>
                <a:gd name="T58" fmla="*/ 378 w 429"/>
                <a:gd name="T59" fmla="*/ 84 h 205"/>
                <a:gd name="T60" fmla="*/ 380 w 429"/>
                <a:gd name="T61" fmla="*/ 76 h 205"/>
                <a:gd name="T62" fmla="*/ 237 w 429"/>
                <a:gd name="T63" fmla="*/ 123 h 205"/>
                <a:gd name="T64" fmla="*/ 253 w 429"/>
                <a:gd name="T65" fmla="*/ 111 h 205"/>
                <a:gd name="T66" fmla="*/ 236 w 429"/>
                <a:gd name="T67" fmla="*/ 125 h 205"/>
                <a:gd name="T68" fmla="*/ 237 w 429"/>
                <a:gd name="T69" fmla="*/ 123 h 205"/>
                <a:gd name="T70" fmla="*/ 69 w 429"/>
                <a:gd name="T71" fmla="*/ 95 h 205"/>
                <a:gd name="T72" fmla="*/ 60 w 429"/>
                <a:gd name="T73" fmla="*/ 88 h 205"/>
                <a:gd name="T74" fmla="*/ 58 w 429"/>
                <a:gd name="T75" fmla="*/ 97 h 205"/>
                <a:gd name="T76" fmla="*/ 57 w 429"/>
                <a:gd name="T77" fmla="*/ 112 h 205"/>
                <a:gd name="T78" fmla="*/ 57 w 429"/>
                <a:gd name="T79" fmla="*/ 112 h 205"/>
                <a:gd name="T80" fmla="*/ 31 w 429"/>
                <a:gd name="T81" fmla="*/ 181 h 205"/>
                <a:gd name="T82" fmla="*/ 22 w 429"/>
                <a:gd name="T83" fmla="*/ 187 h 205"/>
                <a:gd name="T84" fmla="*/ 25 w 429"/>
                <a:gd name="T85" fmla="*/ 149 h 205"/>
                <a:gd name="T86" fmla="*/ 110 w 429"/>
                <a:gd name="T87" fmla="*/ 40 h 205"/>
                <a:gd name="T88" fmla="*/ 122 w 429"/>
                <a:gd name="T89" fmla="*/ 49 h 205"/>
                <a:gd name="T90" fmla="*/ 69 w 429"/>
                <a:gd name="T91" fmla="*/ 9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29" h="205">
                  <a:moveTo>
                    <a:pt x="406" y="144"/>
                  </a:moveTo>
                  <a:cubicBezTo>
                    <a:pt x="379" y="136"/>
                    <a:pt x="375" y="112"/>
                    <a:pt x="377" y="95"/>
                  </a:cubicBezTo>
                  <a:cubicBezTo>
                    <a:pt x="424" y="52"/>
                    <a:pt x="429" y="20"/>
                    <a:pt x="429" y="20"/>
                  </a:cubicBezTo>
                  <a:cubicBezTo>
                    <a:pt x="426" y="0"/>
                    <a:pt x="397" y="31"/>
                    <a:pt x="397" y="31"/>
                  </a:cubicBezTo>
                  <a:cubicBezTo>
                    <a:pt x="377" y="56"/>
                    <a:pt x="370" y="77"/>
                    <a:pt x="368" y="93"/>
                  </a:cubicBezTo>
                  <a:cubicBezTo>
                    <a:pt x="318" y="141"/>
                    <a:pt x="275" y="150"/>
                    <a:pt x="275" y="150"/>
                  </a:cubicBezTo>
                  <a:cubicBezTo>
                    <a:pt x="253" y="157"/>
                    <a:pt x="237" y="147"/>
                    <a:pt x="235" y="134"/>
                  </a:cubicBezTo>
                  <a:cubicBezTo>
                    <a:pt x="247" y="128"/>
                    <a:pt x="253" y="122"/>
                    <a:pt x="253" y="122"/>
                  </a:cubicBezTo>
                  <a:cubicBezTo>
                    <a:pt x="267" y="112"/>
                    <a:pt x="259" y="105"/>
                    <a:pt x="259" y="105"/>
                  </a:cubicBezTo>
                  <a:cubicBezTo>
                    <a:pt x="240" y="87"/>
                    <a:pt x="228" y="123"/>
                    <a:pt x="228" y="123"/>
                  </a:cubicBezTo>
                  <a:cubicBezTo>
                    <a:pt x="228" y="126"/>
                    <a:pt x="228" y="128"/>
                    <a:pt x="228" y="130"/>
                  </a:cubicBezTo>
                  <a:cubicBezTo>
                    <a:pt x="204" y="142"/>
                    <a:pt x="183" y="143"/>
                    <a:pt x="183" y="143"/>
                  </a:cubicBezTo>
                  <a:cubicBezTo>
                    <a:pt x="113" y="141"/>
                    <a:pt x="79" y="102"/>
                    <a:pt x="79" y="102"/>
                  </a:cubicBezTo>
                  <a:cubicBezTo>
                    <a:pt x="117" y="82"/>
                    <a:pt x="132" y="47"/>
                    <a:pt x="132" y="47"/>
                  </a:cubicBezTo>
                  <a:cubicBezTo>
                    <a:pt x="138" y="28"/>
                    <a:pt x="121" y="29"/>
                    <a:pt x="121" y="29"/>
                  </a:cubicBezTo>
                  <a:cubicBezTo>
                    <a:pt x="59" y="36"/>
                    <a:pt x="17" y="143"/>
                    <a:pt x="17" y="143"/>
                  </a:cubicBezTo>
                  <a:cubicBezTo>
                    <a:pt x="0" y="191"/>
                    <a:pt x="23" y="198"/>
                    <a:pt x="23" y="198"/>
                  </a:cubicBezTo>
                  <a:cubicBezTo>
                    <a:pt x="42" y="205"/>
                    <a:pt x="64" y="117"/>
                    <a:pt x="64" y="117"/>
                  </a:cubicBezTo>
                  <a:cubicBezTo>
                    <a:pt x="65" y="105"/>
                    <a:pt x="69" y="108"/>
                    <a:pt x="69" y="108"/>
                  </a:cubicBezTo>
                  <a:cubicBezTo>
                    <a:pt x="71" y="113"/>
                    <a:pt x="99" y="130"/>
                    <a:pt x="99" y="130"/>
                  </a:cubicBezTo>
                  <a:cubicBezTo>
                    <a:pt x="157" y="160"/>
                    <a:pt x="202" y="150"/>
                    <a:pt x="227" y="138"/>
                  </a:cubicBezTo>
                  <a:cubicBezTo>
                    <a:pt x="231" y="184"/>
                    <a:pt x="307" y="145"/>
                    <a:pt x="307" y="145"/>
                  </a:cubicBezTo>
                  <a:cubicBezTo>
                    <a:pt x="332" y="130"/>
                    <a:pt x="352" y="116"/>
                    <a:pt x="368" y="102"/>
                  </a:cubicBezTo>
                  <a:cubicBezTo>
                    <a:pt x="369" y="123"/>
                    <a:pt x="379" y="136"/>
                    <a:pt x="379" y="136"/>
                  </a:cubicBezTo>
                  <a:cubicBezTo>
                    <a:pt x="396" y="154"/>
                    <a:pt x="404" y="150"/>
                    <a:pt x="404" y="150"/>
                  </a:cubicBezTo>
                  <a:cubicBezTo>
                    <a:pt x="410" y="146"/>
                    <a:pt x="406" y="144"/>
                    <a:pt x="406" y="144"/>
                  </a:cubicBezTo>
                  <a:moveTo>
                    <a:pt x="380" y="76"/>
                  </a:moveTo>
                  <a:cubicBezTo>
                    <a:pt x="402" y="28"/>
                    <a:pt x="417" y="23"/>
                    <a:pt x="417" y="23"/>
                  </a:cubicBezTo>
                  <a:cubicBezTo>
                    <a:pt x="428" y="19"/>
                    <a:pt x="410" y="47"/>
                    <a:pt x="410" y="47"/>
                  </a:cubicBezTo>
                  <a:cubicBezTo>
                    <a:pt x="399" y="61"/>
                    <a:pt x="389" y="73"/>
                    <a:pt x="378" y="84"/>
                  </a:cubicBezTo>
                  <a:cubicBezTo>
                    <a:pt x="379" y="79"/>
                    <a:pt x="380" y="76"/>
                    <a:pt x="380" y="76"/>
                  </a:cubicBezTo>
                  <a:moveTo>
                    <a:pt x="237" y="123"/>
                  </a:moveTo>
                  <a:cubicBezTo>
                    <a:pt x="246" y="106"/>
                    <a:pt x="253" y="111"/>
                    <a:pt x="253" y="111"/>
                  </a:cubicBezTo>
                  <a:cubicBezTo>
                    <a:pt x="248" y="116"/>
                    <a:pt x="242" y="121"/>
                    <a:pt x="236" y="125"/>
                  </a:cubicBezTo>
                  <a:cubicBezTo>
                    <a:pt x="237" y="124"/>
                    <a:pt x="237" y="123"/>
                    <a:pt x="237" y="123"/>
                  </a:cubicBezTo>
                  <a:moveTo>
                    <a:pt x="69" y="95"/>
                  </a:moveTo>
                  <a:cubicBezTo>
                    <a:pt x="69" y="95"/>
                    <a:pt x="72" y="79"/>
                    <a:pt x="60" y="88"/>
                  </a:cubicBezTo>
                  <a:cubicBezTo>
                    <a:pt x="60" y="88"/>
                    <a:pt x="54" y="91"/>
                    <a:pt x="58" y="97"/>
                  </a:cubicBezTo>
                  <a:cubicBezTo>
                    <a:pt x="58" y="97"/>
                    <a:pt x="48" y="97"/>
                    <a:pt x="57" y="112"/>
                  </a:cubicBezTo>
                  <a:cubicBezTo>
                    <a:pt x="57" y="112"/>
                    <a:pt x="57" y="112"/>
                    <a:pt x="57" y="112"/>
                  </a:cubicBezTo>
                  <a:cubicBezTo>
                    <a:pt x="57" y="112"/>
                    <a:pt x="45" y="156"/>
                    <a:pt x="31" y="181"/>
                  </a:cubicBezTo>
                  <a:cubicBezTo>
                    <a:pt x="31" y="181"/>
                    <a:pt x="25" y="194"/>
                    <a:pt x="22" y="187"/>
                  </a:cubicBezTo>
                  <a:cubicBezTo>
                    <a:pt x="22" y="187"/>
                    <a:pt x="17" y="177"/>
                    <a:pt x="25" y="149"/>
                  </a:cubicBezTo>
                  <a:cubicBezTo>
                    <a:pt x="25" y="149"/>
                    <a:pt x="51" y="59"/>
                    <a:pt x="110" y="40"/>
                  </a:cubicBezTo>
                  <a:cubicBezTo>
                    <a:pt x="110" y="40"/>
                    <a:pt x="133" y="31"/>
                    <a:pt x="122" y="49"/>
                  </a:cubicBezTo>
                  <a:cubicBezTo>
                    <a:pt x="122" y="49"/>
                    <a:pt x="95" y="93"/>
                    <a:pt x="69" y="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9"/>
            </a:p>
          </p:txBody>
        </p:sp>
        <p:sp>
          <p:nvSpPr>
            <p:cNvPr id="46" name="Freeform 71"/>
            <p:cNvSpPr>
              <a:spLocks noEditPoints="1"/>
            </p:cNvSpPr>
            <p:nvPr userDrawn="1"/>
          </p:nvSpPr>
          <p:spPr bwMode="auto">
            <a:xfrm>
              <a:off x="3686375" y="2112152"/>
              <a:ext cx="1399360" cy="407650"/>
            </a:xfrm>
            <a:custGeom>
              <a:avLst/>
              <a:gdLst>
                <a:gd name="T0" fmla="*/ 518 w 587"/>
                <a:gd name="T1" fmla="*/ 69 h 171"/>
                <a:gd name="T2" fmla="*/ 511 w 587"/>
                <a:gd name="T3" fmla="*/ 62 h 171"/>
                <a:gd name="T4" fmla="*/ 432 w 587"/>
                <a:gd name="T5" fmla="*/ 47 h 171"/>
                <a:gd name="T6" fmla="*/ 407 w 587"/>
                <a:gd name="T7" fmla="*/ 45 h 171"/>
                <a:gd name="T8" fmla="*/ 395 w 587"/>
                <a:gd name="T9" fmla="*/ 52 h 171"/>
                <a:gd name="T10" fmla="*/ 407 w 587"/>
                <a:gd name="T11" fmla="*/ 57 h 171"/>
                <a:gd name="T12" fmla="*/ 441 w 587"/>
                <a:gd name="T13" fmla="*/ 71 h 171"/>
                <a:gd name="T14" fmla="*/ 407 w 587"/>
                <a:gd name="T15" fmla="*/ 89 h 171"/>
                <a:gd name="T16" fmla="*/ 380 w 587"/>
                <a:gd name="T17" fmla="*/ 79 h 171"/>
                <a:gd name="T18" fmla="*/ 381 w 587"/>
                <a:gd name="T19" fmla="*/ 69 h 171"/>
                <a:gd name="T20" fmla="*/ 377 w 587"/>
                <a:gd name="T21" fmla="*/ 63 h 171"/>
                <a:gd name="T22" fmla="*/ 370 w 587"/>
                <a:gd name="T23" fmla="*/ 67 h 171"/>
                <a:gd name="T24" fmla="*/ 297 w 587"/>
                <a:gd name="T25" fmla="*/ 89 h 171"/>
                <a:gd name="T26" fmla="*/ 289 w 587"/>
                <a:gd name="T27" fmla="*/ 61 h 171"/>
                <a:gd name="T28" fmla="*/ 290 w 587"/>
                <a:gd name="T29" fmla="*/ 46 h 171"/>
                <a:gd name="T30" fmla="*/ 285 w 587"/>
                <a:gd name="T31" fmla="*/ 53 h 171"/>
                <a:gd name="T32" fmla="*/ 201 w 587"/>
                <a:gd name="T33" fmla="*/ 107 h 171"/>
                <a:gd name="T34" fmla="*/ 199 w 587"/>
                <a:gd name="T35" fmla="*/ 66 h 171"/>
                <a:gd name="T36" fmla="*/ 232 w 587"/>
                <a:gd name="T37" fmla="*/ 31 h 171"/>
                <a:gd name="T38" fmla="*/ 279 w 587"/>
                <a:gd name="T39" fmla="*/ 6 h 171"/>
                <a:gd name="T40" fmla="*/ 281 w 587"/>
                <a:gd name="T41" fmla="*/ 2 h 171"/>
                <a:gd name="T42" fmla="*/ 281 w 587"/>
                <a:gd name="T43" fmla="*/ 2 h 171"/>
                <a:gd name="T44" fmla="*/ 272 w 587"/>
                <a:gd name="T45" fmla="*/ 2 h 171"/>
                <a:gd name="T46" fmla="*/ 233 w 587"/>
                <a:gd name="T47" fmla="*/ 21 h 171"/>
                <a:gd name="T48" fmla="*/ 227 w 587"/>
                <a:gd name="T49" fmla="*/ 9 h 171"/>
                <a:gd name="T50" fmla="*/ 195 w 587"/>
                <a:gd name="T51" fmla="*/ 55 h 171"/>
                <a:gd name="T52" fmla="*/ 100 w 587"/>
                <a:gd name="T53" fmla="*/ 116 h 171"/>
                <a:gd name="T54" fmla="*/ 88 w 587"/>
                <a:gd name="T55" fmla="*/ 83 h 171"/>
                <a:gd name="T56" fmla="*/ 83 w 587"/>
                <a:gd name="T57" fmla="*/ 79 h 171"/>
                <a:gd name="T58" fmla="*/ 73 w 587"/>
                <a:gd name="T59" fmla="*/ 86 h 171"/>
                <a:gd name="T60" fmla="*/ 58 w 587"/>
                <a:gd name="T61" fmla="*/ 101 h 171"/>
                <a:gd name="T62" fmla="*/ 62 w 587"/>
                <a:gd name="T63" fmla="*/ 65 h 171"/>
                <a:gd name="T64" fmla="*/ 17 w 587"/>
                <a:gd name="T65" fmla="*/ 87 h 171"/>
                <a:gd name="T66" fmla="*/ 14 w 587"/>
                <a:gd name="T67" fmla="*/ 123 h 171"/>
                <a:gd name="T68" fmla="*/ 79 w 587"/>
                <a:gd name="T69" fmla="*/ 91 h 171"/>
                <a:gd name="T70" fmla="*/ 81 w 587"/>
                <a:gd name="T71" fmla="*/ 90 h 171"/>
                <a:gd name="T72" fmla="*/ 119 w 587"/>
                <a:gd name="T73" fmla="*/ 122 h 171"/>
                <a:gd name="T74" fmla="*/ 184 w 587"/>
                <a:gd name="T75" fmla="*/ 77 h 171"/>
                <a:gd name="T76" fmla="*/ 277 w 587"/>
                <a:gd name="T77" fmla="*/ 72 h 171"/>
                <a:gd name="T78" fmla="*/ 332 w 587"/>
                <a:gd name="T79" fmla="*/ 97 h 171"/>
                <a:gd name="T80" fmla="*/ 371 w 587"/>
                <a:gd name="T81" fmla="*/ 78 h 171"/>
                <a:gd name="T82" fmla="*/ 412 w 587"/>
                <a:gd name="T83" fmla="*/ 99 h 171"/>
                <a:gd name="T84" fmla="*/ 446 w 587"/>
                <a:gd name="T85" fmla="*/ 80 h 171"/>
                <a:gd name="T86" fmla="*/ 437 w 587"/>
                <a:gd name="T87" fmla="*/ 56 h 171"/>
                <a:gd name="T88" fmla="*/ 506 w 587"/>
                <a:gd name="T89" fmla="*/ 77 h 171"/>
                <a:gd name="T90" fmla="*/ 502 w 587"/>
                <a:gd name="T91" fmla="*/ 98 h 171"/>
                <a:gd name="T92" fmla="*/ 519 w 587"/>
                <a:gd name="T93" fmla="*/ 77 h 171"/>
                <a:gd name="T94" fmla="*/ 564 w 587"/>
                <a:gd name="T95" fmla="*/ 59 h 171"/>
                <a:gd name="T96" fmla="*/ 560 w 587"/>
                <a:gd name="T97" fmla="*/ 84 h 171"/>
                <a:gd name="T98" fmla="*/ 556 w 587"/>
                <a:gd name="T99" fmla="*/ 98 h 171"/>
                <a:gd name="T100" fmla="*/ 573 w 587"/>
                <a:gd name="T101" fmla="*/ 51 h 171"/>
                <a:gd name="T102" fmla="*/ 518 w 587"/>
                <a:gd name="T103" fmla="*/ 69 h 171"/>
                <a:gd name="T104" fmla="*/ 20 w 587"/>
                <a:gd name="T105" fmla="*/ 105 h 171"/>
                <a:gd name="T106" fmla="*/ 45 w 587"/>
                <a:gd name="T107" fmla="*/ 73 h 171"/>
                <a:gd name="T108" fmla="*/ 49 w 587"/>
                <a:gd name="T109" fmla="*/ 105 h 171"/>
                <a:gd name="T110" fmla="*/ 20 w 587"/>
                <a:gd name="T111" fmla="*/ 105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87" h="171">
                  <a:moveTo>
                    <a:pt x="518" y="69"/>
                  </a:moveTo>
                  <a:cubicBezTo>
                    <a:pt x="518" y="69"/>
                    <a:pt x="516" y="71"/>
                    <a:pt x="511" y="62"/>
                  </a:cubicBezTo>
                  <a:cubicBezTo>
                    <a:pt x="511" y="62"/>
                    <a:pt x="500" y="42"/>
                    <a:pt x="432" y="47"/>
                  </a:cubicBezTo>
                  <a:cubicBezTo>
                    <a:pt x="432" y="47"/>
                    <a:pt x="418" y="47"/>
                    <a:pt x="407" y="45"/>
                  </a:cubicBezTo>
                  <a:cubicBezTo>
                    <a:pt x="407" y="45"/>
                    <a:pt x="396" y="43"/>
                    <a:pt x="395" y="52"/>
                  </a:cubicBezTo>
                  <a:cubicBezTo>
                    <a:pt x="395" y="52"/>
                    <a:pt x="394" y="57"/>
                    <a:pt x="407" y="57"/>
                  </a:cubicBezTo>
                  <a:cubicBezTo>
                    <a:pt x="407" y="57"/>
                    <a:pt x="440" y="52"/>
                    <a:pt x="441" y="71"/>
                  </a:cubicBezTo>
                  <a:cubicBezTo>
                    <a:pt x="441" y="71"/>
                    <a:pt x="441" y="87"/>
                    <a:pt x="407" y="89"/>
                  </a:cubicBezTo>
                  <a:cubicBezTo>
                    <a:pt x="407" y="89"/>
                    <a:pt x="385" y="90"/>
                    <a:pt x="380" y="79"/>
                  </a:cubicBezTo>
                  <a:cubicBezTo>
                    <a:pt x="380" y="79"/>
                    <a:pt x="379" y="77"/>
                    <a:pt x="381" y="69"/>
                  </a:cubicBezTo>
                  <a:cubicBezTo>
                    <a:pt x="381" y="69"/>
                    <a:pt x="383" y="63"/>
                    <a:pt x="377" y="63"/>
                  </a:cubicBezTo>
                  <a:cubicBezTo>
                    <a:pt x="377" y="63"/>
                    <a:pt x="373" y="60"/>
                    <a:pt x="370" y="67"/>
                  </a:cubicBezTo>
                  <a:cubicBezTo>
                    <a:pt x="370" y="67"/>
                    <a:pt x="330" y="99"/>
                    <a:pt x="297" y="89"/>
                  </a:cubicBezTo>
                  <a:cubicBezTo>
                    <a:pt x="297" y="89"/>
                    <a:pt x="281" y="84"/>
                    <a:pt x="289" y="61"/>
                  </a:cubicBezTo>
                  <a:cubicBezTo>
                    <a:pt x="289" y="61"/>
                    <a:pt x="298" y="46"/>
                    <a:pt x="290" y="46"/>
                  </a:cubicBezTo>
                  <a:cubicBezTo>
                    <a:pt x="290" y="46"/>
                    <a:pt x="286" y="45"/>
                    <a:pt x="285" y="53"/>
                  </a:cubicBezTo>
                  <a:cubicBezTo>
                    <a:pt x="285" y="53"/>
                    <a:pt x="243" y="106"/>
                    <a:pt x="201" y="107"/>
                  </a:cubicBezTo>
                  <a:cubicBezTo>
                    <a:pt x="201" y="107"/>
                    <a:pt x="177" y="110"/>
                    <a:pt x="199" y="66"/>
                  </a:cubicBezTo>
                  <a:cubicBezTo>
                    <a:pt x="199" y="66"/>
                    <a:pt x="212" y="43"/>
                    <a:pt x="232" y="31"/>
                  </a:cubicBezTo>
                  <a:cubicBezTo>
                    <a:pt x="232" y="31"/>
                    <a:pt x="278" y="7"/>
                    <a:pt x="279" y="6"/>
                  </a:cubicBezTo>
                  <a:cubicBezTo>
                    <a:pt x="280" y="5"/>
                    <a:pt x="283" y="4"/>
                    <a:pt x="281" y="2"/>
                  </a:cubicBezTo>
                  <a:cubicBezTo>
                    <a:pt x="281" y="2"/>
                    <a:pt x="281" y="2"/>
                    <a:pt x="281" y="2"/>
                  </a:cubicBezTo>
                  <a:cubicBezTo>
                    <a:pt x="281" y="2"/>
                    <a:pt x="277" y="0"/>
                    <a:pt x="272" y="2"/>
                  </a:cubicBezTo>
                  <a:cubicBezTo>
                    <a:pt x="233" y="21"/>
                    <a:pt x="233" y="21"/>
                    <a:pt x="233" y="21"/>
                  </a:cubicBezTo>
                  <a:cubicBezTo>
                    <a:pt x="233" y="21"/>
                    <a:pt x="238" y="4"/>
                    <a:pt x="227" y="9"/>
                  </a:cubicBezTo>
                  <a:cubicBezTo>
                    <a:pt x="227" y="9"/>
                    <a:pt x="212" y="22"/>
                    <a:pt x="195" y="55"/>
                  </a:cubicBezTo>
                  <a:cubicBezTo>
                    <a:pt x="195" y="55"/>
                    <a:pt x="131" y="120"/>
                    <a:pt x="100" y="116"/>
                  </a:cubicBezTo>
                  <a:cubicBezTo>
                    <a:pt x="100" y="116"/>
                    <a:pt x="80" y="117"/>
                    <a:pt x="88" y="83"/>
                  </a:cubicBezTo>
                  <a:cubicBezTo>
                    <a:pt x="88" y="83"/>
                    <a:pt x="89" y="80"/>
                    <a:pt x="83" y="79"/>
                  </a:cubicBezTo>
                  <a:cubicBezTo>
                    <a:pt x="83" y="79"/>
                    <a:pt x="79" y="77"/>
                    <a:pt x="73" y="86"/>
                  </a:cubicBezTo>
                  <a:cubicBezTo>
                    <a:pt x="73" y="86"/>
                    <a:pt x="69" y="94"/>
                    <a:pt x="58" y="101"/>
                  </a:cubicBezTo>
                  <a:cubicBezTo>
                    <a:pt x="58" y="101"/>
                    <a:pt x="77" y="79"/>
                    <a:pt x="62" y="65"/>
                  </a:cubicBezTo>
                  <a:cubicBezTo>
                    <a:pt x="62" y="65"/>
                    <a:pt x="44" y="49"/>
                    <a:pt x="17" y="87"/>
                  </a:cubicBezTo>
                  <a:cubicBezTo>
                    <a:pt x="17" y="87"/>
                    <a:pt x="0" y="113"/>
                    <a:pt x="14" y="123"/>
                  </a:cubicBezTo>
                  <a:cubicBezTo>
                    <a:pt x="14" y="123"/>
                    <a:pt x="29" y="136"/>
                    <a:pt x="79" y="91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1" y="90"/>
                    <a:pt x="66" y="139"/>
                    <a:pt x="119" y="122"/>
                  </a:cubicBezTo>
                  <a:cubicBezTo>
                    <a:pt x="119" y="122"/>
                    <a:pt x="152" y="109"/>
                    <a:pt x="184" y="77"/>
                  </a:cubicBezTo>
                  <a:cubicBezTo>
                    <a:pt x="184" y="77"/>
                    <a:pt x="157" y="171"/>
                    <a:pt x="277" y="72"/>
                  </a:cubicBezTo>
                  <a:cubicBezTo>
                    <a:pt x="277" y="72"/>
                    <a:pt x="270" y="111"/>
                    <a:pt x="332" y="97"/>
                  </a:cubicBezTo>
                  <a:cubicBezTo>
                    <a:pt x="332" y="97"/>
                    <a:pt x="355" y="90"/>
                    <a:pt x="371" y="78"/>
                  </a:cubicBezTo>
                  <a:cubicBezTo>
                    <a:pt x="371" y="78"/>
                    <a:pt x="372" y="101"/>
                    <a:pt x="412" y="99"/>
                  </a:cubicBezTo>
                  <a:cubicBezTo>
                    <a:pt x="412" y="99"/>
                    <a:pt x="435" y="99"/>
                    <a:pt x="446" y="80"/>
                  </a:cubicBezTo>
                  <a:cubicBezTo>
                    <a:pt x="446" y="80"/>
                    <a:pt x="454" y="64"/>
                    <a:pt x="437" y="56"/>
                  </a:cubicBezTo>
                  <a:cubicBezTo>
                    <a:pt x="437" y="56"/>
                    <a:pt x="515" y="54"/>
                    <a:pt x="506" y="77"/>
                  </a:cubicBezTo>
                  <a:cubicBezTo>
                    <a:pt x="506" y="77"/>
                    <a:pt x="490" y="100"/>
                    <a:pt x="502" y="98"/>
                  </a:cubicBezTo>
                  <a:cubicBezTo>
                    <a:pt x="502" y="98"/>
                    <a:pt x="508" y="98"/>
                    <a:pt x="519" y="77"/>
                  </a:cubicBezTo>
                  <a:cubicBezTo>
                    <a:pt x="519" y="77"/>
                    <a:pt x="545" y="46"/>
                    <a:pt x="564" y="59"/>
                  </a:cubicBezTo>
                  <a:cubicBezTo>
                    <a:pt x="564" y="59"/>
                    <a:pt x="572" y="67"/>
                    <a:pt x="560" y="84"/>
                  </a:cubicBezTo>
                  <a:cubicBezTo>
                    <a:pt x="560" y="84"/>
                    <a:pt x="547" y="103"/>
                    <a:pt x="556" y="98"/>
                  </a:cubicBezTo>
                  <a:cubicBezTo>
                    <a:pt x="556" y="98"/>
                    <a:pt x="587" y="67"/>
                    <a:pt x="573" y="51"/>
                  </a:cubicBezTo>
                  <a:cubicBezTo>
                    <a:pt x="573" y="51"/>
                    <a:pt x="558" y="32"/>
                    <a:pt x="518" y="69"/>
                  </a:cubicBezTo>
                  <a:moveTo>
                    <a:pt x="20" y="105"/>
                  </a:moveTo>
                  <a:cubicBezTo>
                    <a:pt x="20" y="105"/>
                    <a:pt x="18" y="88"/>
                    <a:pt x="45" y="73"/>
                  </a:cubicBezTo>
                  <a:cubicBezTo>
                    <a:pt x="45" y="73"/>
                    <a:pt x="77" y="60"/>
                    <a:pt x="49" y="105"/>
                  </a:cubicBezTo>
                  <a:cubicBezTo>
                    <a:pt x="49" y="105"/>
                    <a:pt x="22" y="125"/>
                    <a:pt x="20" y="1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9"/>
            </a:p>
          </p:txBody>
        </p:sp>
        <p:sp>
          <p:nvSpPr>
            <p:cNvPr id="47" name="Freeform 72"/>
            <p:cNvSpPr>
              <a:spLocks noEditPoints="1"/>
            </p:cNvSpPr>
            <p:nvPr userDrawn="1"/>
          </p:nvSpPr>
          <p:spPr bwMode="auto">
            <a:xfrm>
              <a:off x="5080967" y="1983421"/>
              <a:ext cx="1304003" cy="796229"/>
            </a:xfrm>
            <a:custGeom>
              <a:avLst/>
              <a:gdLst>
                <a:gd name="T0" fmla="*/ 530 w 547"/>
                <a:gd name="T1" fmla="*/ 96 h 334"/>
                <a:gd name="T2" fmla="*/ 435 w 547"/>
                <a:gd name="T3" fmla="*/ 85 h 334"/>
                <a:gd name="T4" fmla="*/ 425 w 547"/>
                <a:gd name="T5" fmla="*/ 88 h 334"/>
                <a:gd name="T6" fmla="*/ 359 w 547"/>
                <a:gd name="T7" fmla="*/ 121 h 334"/>
                <a:gd name="T8" fmla="*/ 333 w 547"/>
                <a:gd name="T9" fmla="*/ 102 h 334"/>
                <a:gd name="T10" fmla="*/ 324 w 547"/>
                <a:gd name="T11" fmla="*/ 99 h 334"/>
                <a:gd name="T12" fmla="*/ 298 w 547"/>
                <a:gd name="T13" fmla="*/ 118 h 334"/>
                <a:gd name="T14" fmla="*/ 245 w 547"/>
                <a:gd name="T15" fmla="*/ 113 h 334"/>
                <a:gd name="T16" fmla="*/ 237 w 547"/>
                <a:gd name="T17" fmla="*/ 94 h 334"/>
                <a:gd name="T18" fmla="*/ 195 w 547"/>
                <a:gd name="T19" fmla="*/ 120 h 334"/>
                <a:gd name="T20" fmla="*/ 183 w 547"/>
                <a:gd name="T21" fmla="*/ 135 h 334"/>
                <a:gd name="T22" fmla="*/ 218 w 547"/>
                <a:gd name="T23" fmla="*/ 68 h 334"/>
                <a:gd name="T24" fmla="*/ 233 w 547"/>
                <a:gd name="T25" fmla="*/ 12 h 334"/>
                <a:gd name="T26" fmla="*/ 223 w 547"/>
                <a:gd name="T27" fmla="*/ 16 h 334"/>
                <a:gd name="T28" fmla="*/ 214 w 547"/>
                <a:gd name="T29" fmla="*/ 46 h 334"/>
                <a:gd name="T30" fmla="*/ 194 w 547"/>
                <a:gd name="T31" fmla="*/ 86 h 334"/>
                <a:gd name="T32" fmla="*/ 97 w 547"/>
                <a:gd name="T33" fmla="*/ 124 h 334"/>
                <a:gd name="T34" fmla="*/ 99 w 547"/>
                <a:gd name="T35" fmla="*/ 96 h 334"/>
                <a:gd name="T36" fmla="*/ 73 w 547"/>
                <a:gd name="T37" fmla="*/ 72 h 334"/>
                <a:gd name="T38" fmla="*/ 10 w 547"/>
                <a:gd name="T39" fmla="*/ 129 h 334"/>
                <a:gd name="T40" fmla="*/ 15 w 547"/>
                <a:gd name="T41" fmla="*/ 152 h 334"/>
                <a:gd name="T42" fmla="*/ 17 w 547"/>
                <a:gd name="T43" fmla="*/ 144 h 334"/>
                <a:gd name="T44" fmla="*/ 34 w 547"/>
                <a:gd name="T45" fmla="*/ 110 h 334"/>
                <a:gd name="T46" fmla="*/ 81 w 547"/>
                <a:gd name="T47" fmla="*/ 83 h 334"/>
                <a:gd name="T48" fmla="*/ 88 w 547"/>
                <a:gd name="T49" fmla="*/ 114 h 334"/>
                <a:gd name="T50" fmla="*/ 87 w 547"/>
                <a:gd name="T51" fmla="*/ 124 h 334"/>
                <a:gd name="T52" fmla="*/ 75 w 547"/>
                <a:gd name="T53" fmla="*/ 121 h 334"/>
                <a:gd name="T54" fmla="*/ 67 w 547"/>
                <a:gd name="T55" fmla="*/ 117 h 334"/>
                <a:gd name="T56" fmla="*/ 65 w 547"/>
                <a:gd name="T57" fmla="*/ 150 h 334"/>
                <a:gd name="T58" fmla="*/ 89 w 547"/>
                <a:gd name="T59" fmla="*/ 146 h 334"/>
                <a:gd name="T60" fmla="*/ 94 w 547"/>
                <a:gd name="T61" fmla="*/ 135 h 334"/>
                <a:gd name="T62" fmla="*/ 186 w 547"/>
                <a:gd name="T63" fmla="*/ 103 h 334"/>
                <a:gd name="T64" fmla="*/ 177 w 547"/>
                <a:gd name="T65" fmla="*/ 126 h 334"/>
                <a:gd name="T66" fmla="*/ 166 w 547"/>
                <a:gd name="T67" fmla="*/ 154 h 334"/>
                <a:gd name="T68" fmla="*/ 180 w 547"/>
                <a:gd name="T69" fmla="*/ 149 h 334"/>
                <a:gd name="T70" fmla="*/ 230 w 547"/>
                <a:gd name="T71" fmla="*/ 100 h 334"/>
                <a:gd name="T72" fmla="*/ 233 w 547"/>
                <a:gd name="T73" fmla="*/ 109 h 334"/>
                <a:gd name="T74" fmla="*/ 321 w 547"/>
                <a:gd name="T75" fmla="*/ 111 h 334"/>
                <a:gd name="T76" fmla="*/ 393 w 547"/>
                <a:gd name="T77" fmla="*/ 117 h 334"/>
                <a:gd name="T78" fmla="*/ 323 w 547"/>
                <a:gd name="T79" fmla="*/ 285 h 334"/>
                <a:gd name="T80" fmla="*/ 333 w 547"/>
                <a:gd name="T81" fmla="*/ 321 h 334"/>
                <a:gd name="T82" fmla="*/ 391 w 547"/>
                <a:gd name="T83" fmla="*/ 235 h 334"/>
                <a:gd name="T84" fmla="*/ 424 w 547"/>
                <a:gd name="T85" fmla="*/ 121 h 334"/>
                <a:gd name="T86" fmla="*/ 432 w 547"/>
                <a:gd name="T87" fmla="*/ 100 h 334"/>
                <a:gd name="T88" fmla="*/ 435 w 547"/>
                <a:gd name="T89" fmla="*/ 96 h 334"/>
                <a:gd name="T90" fmla="*/ 438 w 547"/>
                <a:gd name="T91" fmla="*/ 94 h 334"/>
                <a:gd name="T92" fmla="*/ 510 w 547"/>
                <a:gd name="T93" fmla="*/ 92 h 334"/>
                <a:gd name="T94" fmla="*/ 524 w 547"/>
                <a:gd name="T95" fmla="*/ 134 h 334"/>
                <a:gd name="T96" fmla="*/ 461 w 547"/>
                <a:gd name="T97" fmla="*/ 149 h 334"/>
                <a:gd name="T98" fmla="*/ 448 w 547"/>
                <a:gd name="T99" fmla="*/ 146 h 334"/>
                <a:gd name="T100" fmla="*/ 494 w 547"/>
                <a:gd name="T101" fmla="*/ 160 h 334"/>
                <a:gd name="T102" fmla="*/ 534 w 547"/>
                <a:gd name="T103" fmla="*/ 137 h 334"/>
                <a:gd name="T104" fmla="*/ 530 w 547"/>
                <a:gd name="T105" fmla="*/ 96 h 334"/>
                <a:gd name="T106" fmla="*/ 74 w 547"/>
                <a:gd name="T107" fmla="*/ 145 h 334"/>
                <a:gd name="T108" fmla="*/ 68 w 547"/>
                <a:gd name="T109" fmla="*/ 130 h 334"/>
                <a:gd name="T110" fmla="*/ 85 w 547"/>
                <a:gd name="T111" fmla="*/ 135 h 334"/>
                <a:gd name="T112" fmla="*/ 74 w 547"/>
                <a:gd name="T113" fmla="*/ 145 h 334"/>
                <a:gd name="T114" fmla="*/ 373 w 547"/>
                <a:gd name="T115" fmla="*/ 259 h 334"/>
                <a:gd name="T116" fmla="*/ 345 w 547"/>
                <a:gd name="T117" fmla="*/ 310 h 334"/>
                <a:gd name="T118" fmla="*/ 343 w 547"/>
                <a:gd name="T119" fmla="*/ 234 h 334"/>
                <a:gd name="T120" fmla="*/ 417 w 547"/>
                <a:gd name="T121" fmla="*/ 109 h 334"/>
                <a:gd name="T122" fmla="*/ 373 w 547"/>
                <a:gd name="T123" fmla="*/ 259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47" h="334">
                  <a:moveTo>
                    <a:pt x="530" y="96"/>
                  </a:moveTo>
                  <a:cubicBezTo>
                    <a:pt x="492" y="54"/>
                    <a:pt x="435" y="85"/>
                    <a:pt x="435" y="85"/>
                  </a:cubicBezTo>
                  <a:cubicBezTo>
                    <a:pt x="427" y="83"/>
                    <a:pt x="425" y="88"/>
                    <a:pt x="425" y="88"/>
                  </a:cubicBezTo>
                  <a:cubicBezTo>
                    <a:pt x="393" y="114"/>
                    <a:pt x="359" y="121"/>
                    <a:pt x="359" y="121"/>
                  </a:cubicBezTo>
                  <a:cubicBezTo>
                    <a:pt x="328" y="127"/>
                    <a:pt x="333" y="102"/>
                    <a:pt x="333" y="102"/>
                  </a:cubicBezTo>
                  <a:cubicBezTo>
                    <a:pt x="333" y="89"/>
                    <a:pt x="324" y="99"/>
                    <a:pt x="324" y="99"/>
                  </a:cubicBezTo>
                  <a:cubicBezTo>
                    <a:pt x="318" y="107"/>
                    <a:pt x="298" y="118"/>
                    <a:pt x="298" y="118"/>
                  </a:cubicBezTo>
                  <a:cubicBezTo>
                    <a:pt x="257" y="139"/>
                    <a:pt x="245" y="113"/>
                    <a:pt x="245" y="113"/>
                  </a:cubicBezTo>
                  <a:cubicBezTo>
                    <a:pt x="237" y="94"/>
                    <a:pt x="237" y="94"/>
                    <a:pt x="237" y="94"/>
                  </a:cubicBezTo>
                  <a:cubicBezTo>
                    <a:pt x="228" y="71"/>
                    <a:pt x="195" y="120"/>
                    <a:pt x="195" y="120"/>
                  </a:cubicBezTo>
                  <a:cubicBezTo>
                    <a:pt x="185" y="137"/>
                    <a:pt x="183" y="135"/>
                    <a:pt x="183" y="135"/>
                  </a:cubicBezTo>
                  <a:cubicBezTo>
                    <a:pt x="190" y="110"/>
                    <a:pt x="218" y="68"/>
                    <a:pt x="218" y="68"/>
                  </a:cubicBezTo>
                  <a:cubicBezTo>
                    <a:pt x="239" y="31"/>
                    <a:pt x="233" y="12"/>
                    <a:pt x="233" y="12"/>
                  </a:cubicBezTo>
                  <a:cubicBezTo>
                    <a:pt x="228" y="0"/>
                    <a:pt x="223" y="16"/>
                    <a:pt x="223" y="16"/>
                  </a:cubicBezTo>
                  <a:cubicBezTo>
                    <a:pt x="221" y="29"/>
                    <a:pt x="214" y="46"/>
                    <a:pt x="214" y="46"/>
                  </a:cubicBezTo>
                  <a:cubicBezTo>
                    <a:pt x="204" y="73"/>
                    <a:pt x="194" y="86"/>
                    <a:pt x="194" y="86"/>
                  </a:cubicBezTo>
                  <a:cubicBezTo>
                    <a:pt x="147" y="117"/>
                    <a:pt x="116" y="124"/>
                    <a:pt x="97" y="124"/>
                  </a:cubicBezTo>
                  <a:cubicBezTo>
                    <a:pt x="100" y="109"/>
                    <a:pt x="99" y="96"/>
                    <a:pt x="99" y="96"/>
                  </a:cubicBezTo>
                  <a:cubicBezTo>
                    <a:pt x="96" y="67"/>
                    <a:pt x="73" y="72"/>
                    <a:pt x="73" y="72"/>
                  </a:cubicBezTo>
                  <a:cubicBezTo>
                    <a:pt x="35" y="77"/>
                    <a:pt x="10" y="129"/>
                    <a:pt x="10" y="129"/>
                  </a:cubicBezTo>
                  <a:cubicBezTo>
                    <a:pt x="0" y="154"/>
                    <a:pt x="15" y="152"/>
                    <a:pt x="15" y="152"/>
                  </a:cubicBezTo>
                  <a:cubicBezTo>
                    <a:pt x="25" y="149"/>
                    <a:pt x="17" y="144"/>
                    <a:pt x="17" y="144"/>
                  </a:cubicBezTo>
                  <a:cubicBezTo>
                    <a:pt x="17" y="130"/>
                    <a:pt x="34" y="110"/>
                    <a:pt x="34" y="110"/>
                  </a:cubicBezTo>
                  <a:cubicBezTo>
                    <a:pt x="72" y="70"/>
                    <a:pt x="81" y="83"/>
                    <a:pt x="81" y="83"/>
                  </a:cubicBezTo>
                  <a:cubicBezTo>
                    <a:pt x="80" y="83"/>
                    <a:pt x="92" y="89"/>
                    <a:pt x="88" y="114"/>
                  </a:cubicBezTo>
                  <a:cubicBezTo>
                    <a:pt x="88" y="118"/>
                    <a:pt x="87" y="121"/>
                    <a:pt x="87" y="124"/>
                  </a:cubicBezTo>
                  <a:cubicBezTo>
                    <a:pt x="79" y="123"/>
                    <a:pt x="75" y="121"/>
                    <a:pt x="75" y="121"/>
                  </a:cubicBezTo>
                  <a:cubicBezTo>
                    <a:pt x="69" y="115"/>
                    <a:pt x="67" y="117"/>
                    <a:pt x="67" y="117"/>
                  </a:cubicBezTo>
                  <a:cubicBezTo>
                    <a:pt x="50" y="123"/>
                    <a:pt x="65" y="150"/>
                    <a:pt x="65" y="150"/>
                  </a:cubicBezTo>
                  <a:cubicBezTo>
                    <a:pt x="77" y="167"/>
                    <a:pt x="89" y="146"/>
                    <a:pt x="89" y="146"/>
                  </a:cubicBezTo>
                  <a:cubicBezTo>
                    <a:pt x="91" y="142"/>
                    <a:pt x="93" y="139"/>
                    <a:pt x="94" y="135"/>
                  </a:cubicBezTo>
                  <a:cubicBezTo>
                    <a:pt x="135" y="134"/>
                    <a:pt x="186" y="103"/>
                    <a:pt x="186" y="103"/>
                  </a:cubicBezTo>
                  <a:cubicBezTo>
                    <a:pt x="185" y="112"/>
                    <a:pt x="177" y="126"/>
                    <a:pt x="177" y="126"/>
                  </a:cubicBezTo>
                  <a:cubicBezTo>
                    <a:pt x="161" y="155"/>
                    <a:pt x="166" y="154"/>
                    <a:pt x="166" y="154"/>
                  </a:cubicBezTo>
                  <a:cubicBezTo>
                    <a:pt x="171" y="165"/>
                    <a:pt x="180" y="149"/>
                    <a:pt x="180" y="149"/>
                  </a:cubicBezTo>
                  <a:cubicBezTo>
                    <a:pt x="230" y="82"/>
                    <a:pt x="230" y="100"/>
                    <a:pt x="230" y="100"/>
                  </a:cubicBezTo>
                  <a:cubicBezTo>
                    <a:pt x="233" y="109"/>
                    <a:pt x="233" y="109"/>
                    <a:pt x="233" y="109"/>
                  </a:cubicBezTo>
                  <a:cubicBezTo>
                    <a:pt x="257" y="165"/>
                    <a:pt x="321" y="111"/>
                    <a:pt x="321" y="111"/>
                  </a:cubicBezTo>
                  <a:cubicBezTo>
                    <a:pt x="337" y="152"/>
                    <a:pt x="393" y="117"/>
                    <a:pt x="393" y="117"/>
                  </a:cubicBezTo>
                  <a:cubicBezTo>
                    <a:pt x="332" y="198"/>
                    <a:pt x="323" y="285"/>
                    <a:pt x="323" y="285"/>
                  </a:cubicBezTo>
                  <a:cubicBezTo>
                    <a:pt x="319" y="317"/>
                    <a:pt x="333" y="321"/>
                    <a:pt x="333" y="321"/>
                  </a:cubicBezTo>
                  <a:cubicBezTo>
                    <a:pt x="368" y="334"/>
                    <a:pt x="391" y="235"/>
                    <a:pt x="391" y="235"/>
                  </a:cubicBezTo>
                  <a:cubicBezTo>
                    <a:pt x="424" y="121"/>
                    <a:pt x="424" y="121"/>
                    <a:pt x="424" y="121"/>
                  </a:cubicBezTo>
                  <a:cubicBezTo>
                    <a:pt x="429" y="100"/>
                    <a:pt x="432" y="100"/>
                    <a:pt x="432" y="100"/>
                  </a:cubicBezTo>
                  <a:cubicBezTo>
                    <a:pt x="434" y="97"/>
                    <a:pt x="435" y="96"/>
                    <a:pt x="435" y="96"/>
                  </a:cubicBezTo>
                  <a:cubicBezTo>
                    <a:pt x="437" y="94"/>
                    <a:pt x="438" y="94"/>
                    <a:pt x="438" y="94"/>
                  </a:cubicBezTo>
                  <a:cubicBezTo>
                    <a:pt x="485" y="70"/>
                    <a:pt x="510" y="92"/>
                    <a:pt x="510" y="92"/>
                  </a:cubicBezTo>
                  <a:cubicBezTo>
                    <a:pt x="540" y="114"/>
                    <a:pt x="524" y="134"/>
                    <a:pt x="524" y="134"/>
                  </a:cubicBezTo>
                  <a:cubicBezTo>
                    <a:pt x="496" y="163"/>
                    <a:pt x="461" y="149"/>
                    <a:pt x="461" y="149"/>
                  </a:cubicBezTo>
                  <a:cubicBezTo>
                    <a:pt x="447" y="142"/>
                    <a:pt x="448" y="146"/>
                    <a:pt x="448" y="146"/>
                  </a:cubicBezTo>
                  <a:cubicBezTo>
                    <a:pt x="467" y="163"/>
                    <a:pt x="494" y="160"/>
                    <a:pt x="494" y="160"/>
                  </a:cubicBezTo>
                  <a:cubicBezTo>
                    <a:pt x="518" y="158"/>
                    <a:pt x="534" y="137"/>
                    <a:pt x="534" y="137"/>
                  </a:cubicBezTo>
                  <a:cubicBezTo>
                    <a:pt x="547" y="117"/>
                    <a:pt x="530" y="96"/>
                    <a:pt x="530" y="96"/>
                  </a:cubicBezTo>
                  <a:moveTo>
                    <a:pt x="74" y="145"/>
                  </a:moveTo>
                  <a:cubicBezTo>
                    <a:pt x="70" y="142"/>
                    <a:pt x="68" y="130"/>
                    <a:pt x="68" y="130"/>
                  </a:cubicBezTo>
                  <a:cubicBezTo>
                    <a:pt x="73" y="133"/>
                    <a:pt x="79" y="134"/>
                    <a:pt x="85" y="135"/>
                  </a:cubicBezTo>
                  <a:cubicBezTo>
                    <a:pt x="80" y="154"/>
                    <a:pt x="74" y="145"/>
                    <a:pt x="74" y="145"/>
                  </a:cubicBezTo>
                  <a:moveTo>
                    <a:pt x="373" y="259"/>
                  </a:moveTo>
                  <a:cubicBezTo>
                    <a:pt x="359" y="304"/>
                    <a:pt x="345" y="310"/>
                    <a:pt x="345" y="310"/>
                  </a:cubicBezTo>
                  <a:cubicBezTo>
                    <a:pt x="317" y="318"/>
                    <a:pt x="343" y="234"/>
                    <a:pt x="343" y="234"/>
                  </a:cubicBezTo>
                  <a:cubicBezTo>
                    <a:pt x="372" y="140"/>
                    <a:pt x="417" y="109"/>
                    <a:pt x="417" y="109"/>
                  </a:cubicBezTo>
                  <a:cubicBezTo>
                    <a:pt x="421" y="107"/>
                    <a:pt x="373" y="259"/>
                    <a:pt x="373" y="25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9"/>
            </a:p>
          </p:txBody>
        </p:sp>
        <p:sp>
          <p:nvSpPr>
            <p:cNvPr id="49" name="Freeform 73"/>
            <p:cNvSpPr>
              <a:spLocks/>
            </p:cNvSpPr>
            <p:nvPr userDrawn="1"/>
          </p:nvSpPr>
          <p:spPr bwMode="auto">
            <a:xfrm>
              <a:off x="3080859" y="2410142"/>
              <a:ext cx="2784417" cy="123964"/>
            </a:xfrm>
            <a:custGeom>
              <a:avLst/>
              <a:gdLst>
                <a:gd name="T0" fmla="*/ 0 w 1168"/>
                <a:gd name="T1" fmla="*/ 46 h 52"/>
                <a:gd name="T2" fmla="*/ 607 w 1168"/>
                <a:gd name="T3" fmla="*/ 14 h 52"/>
                <a:gd name="T4" fmla="*/ 1168 w 1168"/>
                <a:gd name="T5" fmla="*/ 32 h 52"/>
                <a:gd name="T6" fmla="*/ 1164 w 1168"/>
                <a:gd name="T7" fmla="*/ 40 h 52"/>
                <a:gd name="T8" fmla="*/ 756 w 1168"/>
                <a:gd name="T9" fmla="*/ 18 h 52"/>
                <a:gd name="T10" fmla="*/ 12 w 1168"/>
                <a:gd name="T11" fmla="*/ 52 h 52"/>
                <a:gd name="T12" fmla="*/ 0 w 1168"/>
                <a:gd name="T13" fmla="*/ 4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8" h="52">
                  <a:moveTo>
                    <a:pt x="0" y="46"/>
                  </a:moveTo>
                  <a:cubicBezTo>
                    <a:pt x="0" y="46"/>
                    <a:pt x="417" y="14"/>
                    <a:pt x="607" y="14"/>
                  </a:cubicBezTo>
                  <a:cubicBezTo>
                    <a:pt x="607" y="14"/>
                    <a:pt x="1089" y="0"/>
                    <a:pt x="1168" y="32"/>
                  </a:cubicBezTo>
                  <a:cubicBezTo>
                    <a:pt x="1164" y="40"/>
                    <a:pt x="1164" y="40"/>
                    <a:pt x="1164" y="40"/>
                  </a:cubicBezTo>
                  <a:cubicBezTo>
                    <a:pt x="1164" y="40"/>
                    <a:pt x="1059" y="16"/>
                    <a:pt x="756" y="18"/>
                  </a:cubicBezTo>
                  <a:cubicBezTo>
                    <a:pt x="756" y="18"/>
                    <a:pt x="183" y="28"/>
                    <a:pt x="12" y="52"/>
                  </a:cubicBezTo>
                  <a:lnTo>
                    <a:pt x="0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9"/>
            </a:p>
          </p:txBody>
        </p:sp>
        <p:sp>
          <p:nvSpPr>
            <p:cNvPr id="50" name="Freeform 74"/>
            <p:cNvSpPr>
              <a:spLocks/>
            </p:cNvSpPr>
            <p:nvPr userDrawn="1"/>
          </p:nvSpPr>
          <p:spPr bwMode="auto">
            <a:xfrm>
              <a:off x="6284846" y="2045402"/>
              <a:ext cx="57214" cy="69134"/>
            </a:xfrm>
            <a:custGeom>
              <a:avLst/>
              <a:gdLst>
                <a:gd name="T0" fmla="*/ 48 w 48"/>
                <a:gd name="T1" fmla="*/ 0 h 58"/>
                <a:gd name="T2" fmla="*/ 48 w 48"/>
                <a:gd name="T3" fmla="*/ 8 h 58"/>
                <a:gd name="T4" fmla="*/ 28 w 48"/>
                <a:gd name="T5" fmla="*/ 8 h 58"/>
                <a:gd name="T6" fmla="*/ 28 w 48"/>
                <a:gd name="T7" fmla="*/ 58 h 58"/>
                <a:gd name="T8" fmla="*/ 20 w 48"/>
                <a:gd name="T9" fmla="*/ 58 h 58"/>
                <a:gd name="T10" fmla="*/ 20 w 48"/>
                <a:gd name="T11" fmla="*/ 8 h 58"/>
                <a:gd name="T12" fmla="*/ 0 w 48"/>
                <a:gd name="T13" fmla="*/ 8 h 58"/>
                <a:gd name="T14" fmla="*/ 0 w 48"/>
                <a:gd name="T15" fmla="*/ 0 h 58"/>
                <a:gd name="T16" fmla="*/ 48 w 48"/>
                <a:gd name="T1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58">
                  <a:moveTo>
                    <a:pt x="48" y="0"/>
                  </a:moveTo>
                  <a:lnTo>
                    <a:pt x="48" y="8"/>
                  </a:lnTo>
                  <a:lnTo>
                    <a:pt x="28" y="8"/>
                  </a:lnTo>
                  <a:lnTo>
                    <a:pt x="28" y="58"/>
                  </a:lnTo>
                  <a:lnTo>
                    <a:pt x="20" y="58"/>
                  </a:lnTo>
                  <a:lnTo>
                    <a:pt x="20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9"/>
            </a:p>
          </p:txBody>
        </p:sp>
        <p:sp>
          <p:nvSpPr>
            <p:cNvPr id="53" name="Freeform 75"/>
            <p:cNvSpPr>
              <a:spLocks/>
            </p:cNvSpPr>
            <p:nvPr userDrawn="1"/>
          </p:nvSpPr>
          <p:spPr bwMode="auto">
            <a:xfrm>
              <a:off x="6349212" y="2045402"/>
              <a:ext cx="66750" cy="69134"/>
            </a:xfrm>
            <a:custGeom>
              <a:avLst/>
              <a:gdLst>
                <a:gd name="T0" fmla="*/ 28 w 28"/>
                <a:gd name="T1" fmla="*/ 0 h 29"/>
                <a:gd name="T2" fmla="*/ 28 w 28"/>
                <a:gd name="T3" fmla="*/ 29 h 29"/>
                <a:gd name="T4" fmla="*/ 24 w 28"/>
                <a:gd name="T5" fmla="*/ 29 h 29"/>
                <a:gd name="T6" fmla="*/ 24 w 28"/>
                <a:gd name="T7" fmla="*/ 18 h 29"/>
                <a:gd name="T8" fmla="*/ 24 w 28"/>
                <a:gd name="T9" fmla="*/ 7 h 29"/>
                <a:gd name="T10" fmla="*/ 24 w 28"/>
                <a:gd name="T11" fmla="*/ 7 h 29"/>
                <a:gd name="T12" fmla="*/ 21 w 28"/>
                <a:gd name="T13" fmla="*/ 12 h 29"/>
                <a:gd name="T14" fmla="*/ 16 w 28"/>
                <a:gd name="T15" fmla="*/ 22 h 29"/>
                <a:gd name="T16" fmla="*/ 13 w 28"/>
                <a:gd name="T17" fmla="*/ 22 h 29"/>
                <a:gd name="T18" fmla="*/ 7 w 28"/>
                <a:gd name="T19" fmla="*/ 12 h 29"/>
                <a:gd name="T20" fmla="*/ 5 w 28"/>
                <a:gd name="T21" fmla="*/ 7 h 29"/>
                <a:gd name="T22" fmla="*/ 5 w 28"/>
                <a:gd name="T23" fmla="*/ 7 h 29"/>
                <a:gd name="T24" fmla="*/ 5 w 28"/>
                <a:gd name="T25" fmla="*/ 18 h 29"/>
                <a:gd name="T26" fmla="*/ 5 w 28"/>
                <a:gd name="T27" fmla="*/ 29 h 29"/>
                <a:gd name="T28" fmla="*/ 0 w 28"/>
                <a:gd name="T29" fmla="*/ 29 h 29"/>
                <a:gd name="T30" fmla="*/ 0 w 28"/>
                <a:gd name="T31" fmla="*/ 0 h 29"/>
                <a:gd name="T32" fmla="*/ 5 w 28"/>
                <a:gd name="T33" fmla="*/ 0 h 29"/>
                <a:gd name="T34" fmla="*/ 11 w 28"/>
                <a:gd name="T35" fmla="*/ 11 h 29"/>
                <a:gd name="T36" fmla="*/ 14 w 28"/>
                <a:gd name="T37" fmla="*/ 16 h 29"/>
                <a:gd name="T38" fmla="*/ 14 w 28"/>
                <a:gd name="T39" fmla="*/ 16 h 29"/>
                <a:gd name="T40" fmla="*/ 17 w 28"/>
                <a:gd name="T41" fmla="*/ 11 h 29"/>
                <a:gd name="T42" fmla="*/ 24 w 28"/>
                <a:gd name="T43" fmla="*/ 0 h 29"/>
                <a:gd name="T44" fmla="*/ 28 w 28"/>
                <a:gd name="T4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" h="29">
                  <a:moveTo>
                    <a:pt x="28" y="0"/>
                  </a:moveTo>
                  <a:cubicBezTo>
                    <a:pt x="28" y="29"/>
                    <a:pt x="28" y="29"/>
                    <a:pt x="28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2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2" y="10"/>
                    <a:pt x="21" y="1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0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12"/>
                    <a:pt x="5" y="18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4" y="15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5" y="15"/>
                    <a:pt x="17" y="11"/>
                  </a:cubicBezTo>
                  <a:cubicBezTo>
                    <a:pt x="24" y="0"/>
                    <a:pt x="24" y="0"/>
                    <a:pt x="24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9"/>
            </a:p>
          </p:txBody>
        </p:sp>
      </p:grpSp>
      <p:sp>
        <p:nvSpPr>
          <p:cNvPr id="54" name="TextBox 48"/>
          <p:cNvSpPr txBox="1">
            <a:spLocks noChangeArrowheads="1"/>
          </p:cNvSpPr>
          <p:nvPr userDrawn="1"/>
        </p:nvSpPr>
        <p:spPr bwMode="auto">
          <a:xfrm>
            <a:off x="3007799" y="4052465"/>
            <a:ext cx="617322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$7.8 </a:t>
            </a:r>
            <a:r>
              <a:rPr lang="en-US" sz="1400" dirty="0" smtClean="0">
                <a:solidFill>
                  <a:schemeClr val="bg1"/>
                </a:solidFill>
              </a:rPr>
              <a:t>BILLION ENTERPRISE | </a:t>
            </a:r>
            <a:r>
              <a:rPr lang="en-US" sz="1400" b="1" dirty="0" smtClean="0">
                <a:solidFill>
                  <a:schemeClr val="bg1"/>
                </a:solidFill>
              </a:rPr>
              <a:t>120,000</a:t>
            </a:r>
            <a:r>
              <a:rPr lang="en-US" sz="1400" dirty="0" smtClean="0">
                <a:solidFill>
                  <a:schemeClr val="bg1"/>
                </a:solidFill>
              </a:rPr>
              <a:t> IDEAPRENEURS </a:t>
            </a:r>
            <a:r>
              <a:rPr lang="en-US" sz="1400" smtClean="0">
                <a:solidFill>
                  <a:schemeClr val="bg1"/>
                </a:solidFill>
              </a:rPr>
              <a:t>| </a:t>
            </a:r>
            <a:r>
              <a:rPr lang="en-US" sz="1400" b="1" smtClean="0">
                <a:solidFill>
                  <a:schemeClr val="bg1"/>
                </a:solidFill>
              </a:rPr>
              <a:t>39</a:t>
            </a:r>
            <a:r>
              <a:rPr lang="en-US" sz="1400" smtClean="0">
                <a:solidFill>
                  <a:schemeClr val="bg1"/>
                </a:solidFill>
              </a:rPr>
              <a:t> </a:t>
            </a:r>
            <a:r>
              <a:rPr lang="en-US" sz="1400" dirty="0" smtClean="0">
                <a:solidFill>
                  <a:schemeClr val="bg1"/>
                </a:solidFill>
              </a:rPr>
              <a:t>COUNTRIES</a:t>
            </a:r>
          </a:p>
        </p:txBody>
      </p:sp>
    </p:spTree>
    <p:extLst>
      <p:ext uri="{BB962C8B-B14F-4D97-AF65-F5344CB8AC3E}">
        <p14:creationId xmlns:p14="http://schemas.microsoft.com/office/powerpoint/2010/main" val="17967482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294" y="1219201"/>
            <a:ext cx="11376237" cy="4976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06294" y="57076"/>
            <a:ext cx="11376237" cy="719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406294" y="6565685"/>
            <a:ext cx="267702" cy="153888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859F80E-620D-49A1-BE04-AB53E30ABC2A}" type="slidenum">
              <a:rPr lang="it-IT" sz="1000">
                <a:solidFill>
                  <a:srgbClr val="404040"/>
                </a:solidFill>
                <a:latin typeface="Calibri" panose="020F0502020204030204" pitchFamily="34" charset="0"/>
                <a:cs typeface="Segoe UI" panose="020B0502040204020203" pitchFamily="34" charset="0"/>
              </a:rPr>
              <a:pPr eaLnBrk="1" hangingPunct="1"/>
              <a:t>‹#›</a:t>
            </a:fld>
            <a:r>
              <a:rPr lang="it-IT" sz="1000" dirty="0">
                <a:solidFill>
                  <a:srgbClr val="404040"/>
                </a:solidFill>
                <a:latin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it-IT" sz="1000" dirty="0" smtClean="0">
                <a:solidFill>
                  <a:srgbClr val="404040"/>
                </a:solidFill>
                <a:latin typeface="Calibri" panose="020F0502020204030204" pitchFamily="34" charset="0"/>
                <a:cs typeface="Segoe UI" panose="020B0502040204020203" pitchFamily="34" charset="0"/>
              </a:rPr>
              <a:t> |</a:t>
            </a:r>
            <a:endParaRPr lang="en-US" sz="1000" dirty="0">
              <a:solidFill>
                <a:srgbClr val="404040"/>
              </a:solidFill>
              <a:latin typeface="Calibri" panose="020F0502020204030204" pitchFamily="34" charset="0"/>
              <a:cs typeface="Segoe UI" panose="020B0502040204020203" pitchFamily="34" charset="0"/>
            </a:endParaRPr>
          </a:p>
        </p:txBody>
      </p:sp>
      <p:cxnSp>
        <p:nvCxnSpPr>
          <p:cNvPr id="3" name="Straight Connector 2"/>
          <p:cNvCxnSpPr/>
          <p:nvPr userDrawn="1"/>
        </p:nvCxnSpPr>
        <p:spPr bwMode="auto">
          <a:xfrm>
            <a:off x="0" y="868680"/>
            <a:ext cx="1218895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8" name="Rectangle 7"/>
          <p:cNvSpPr>
            <a:spLocks/>
          </p:cNvSpPr>
          <p:nvPr userDrawn="1"/>
        </p:nvSpPr>
        <p:spPr>
          <a:xfrm>
            <a:off x="8270404" y="6576273"/>
            <a:ext cx="3506730" cy="246221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613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Segoe UI" panose="020B0502040204020203" pitchFamily="34" charset="0"/>
              </a:rPr>
              <a:t>Copyright </a:t>
            </a:r>
            <a:r>
              <a:rPr lang="en-US" sz="10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Segoe UI" panose="020B0502040204020203" pitchFamily="34" charset="0"/>
              </a:rPr>
              <a:t>© 2018 </a:t>
            </a:r>
            <a:r>
              <a:rPr lang="en-US" sz="1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Segoe UI" panose="020B0502040204020203" pitchFamily="34" charset="0"/>
              </a:rPr>
              <a:t>HCL Technologies Limited  |  www.hcltech.com</a:t>
            </a:r>
            <a:endParaRPr lang="en-US" sz="1000" kern="12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386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1" r:id="rId2"/>
    <p:sldLayoutId id="2147483692" r:id="rId3"/>
    <p:sldLayoutId id="2147483693" r:id="rId4"/>
    <p:sldLayoutId id="2147483698" r:id="rId5"/>
    <p:sldLayoutId id="2147483699" r:id="rId6"/>
    <p:sldLayoutId id="2147483694" r:id="rId7"/>
    <p:sldLayoutId id="2147483695" r:id="rId8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0" cap="none" baseline="0">
          <a:solidFill>
            <a:schemeClr val="bg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529B"/>
          </a:solidFill>
          <a:latin typeface="Novecento Book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529B"/>
          </a:solidFill>
          <a:latin typeface="Novecento Book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529B"/>
          </a:solidFill>
          <a:latin typeface="Novecento Book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529B"/>
          </a:solidFill>
          <a:latin typeface="Novecento Book" pitchFamily="50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33363" indent="-233363" algn="l" rtl="0" eaLnBrk="0" fontAlgn="base" hangingPunct="0">
        <a:spcBef>
          <a:spcPct val="10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57200" indent="-228600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Font typeface="Calibri" panose="020F0502020204030204" pitchFamily="34" charset="0"/>
        <a:buChar char="−"/>
        <a:defRPr sz="1800">
          <a:solidFill>
            <a:schemeClr val="tx1"/>
          </a:solidFill>
          <a:latin typeface="Calibri" panose="020F0502020204030204" pitchFamily="34" charset="0"/>
        </a:defRPr>
      </a:lvl2pPr>
      <a:lvl3pPr marL="690563" indent="-233363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Font typeface="Calibri" panose="020F0502020204030204" pitchFamily="34" charset="0"/>
        <a:buChar char="▫"/>
        <a:defRPr sz="1800">
          <a:solidFill>
            <a:schemeClr val="tx1"/>
          </a:solidFill>
          <a:latin typeface="Calibri" panose="020F0502020204030204" pitchFamily="34" charset="0"/>
        </a:defRPr>
      </a:lvl3pPr>
      <a:lvl4pPr marL="904875" indent="-219075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4pPr>
      <a:lvl5pPr marL="1133475" indent="-219075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5pPr>
      <a:lvl6pPr marL="1590675" indent="-219075" algn="l" rtl="0" fontAlgn="base">
        <a:spcBef>
          <a:spcPct val="5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047875" indent="-219075" algn="l" rtl="0" fontAlgn="base">
        <a:spcBef>
          <a:spcPct val="5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2505075" indent="-219075" algn="l" rtl="0" fontAlgn="base">
        <a:spcBef>
          <a:spcPct val="5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2962275" indent="-219075" algn="l" rtl="0" fontAlgn="base">
        <a:spcBef>
          <a:spcPct val="5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icrosoft.com/en-us/dynamics365/customer-engagement/developer/publish-app-appsource" TargetMode="Externa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.bin"/><Relationship Id="rId4" Type="http://schemas.openxmlformats.org/officeDocument/2006/relationships/hyperlink" Target="https://docs.microsoft.com/en-us/azure/marketplace-publishing/marketplace-publishing-getting-started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karan-c@hcl.com" TargetMode="External"/><Relationship Id="rId2" Type="http://schemas.openxmlformats.org/officeDocument/2006/relationships/hyperlink" Target="mailto:DhruvK@hcl.com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2230" y="5060184"/>
            <a:ext cx="9642522" cy="712503"/>
          </a:xfrm>
        </p:spPr>
        <p:txBody>
          <a:bodyPr/>
          <a:lstStyle/>
          <a:p>
            <a:r>
              <a:rPr lang="en-IN" dirty="0" smtClean="0"/>
              <a:t>Microsoft Partnership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Solution Vetting</a:t>
            </a:r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221544" y="963136"/>
            <a:ext cx="11745736" cy="1210221"/>
          </a:xfrm>
          <a:prstGeom prst="rect">
            <a:avLst/>
          </a:prstGeom>
          <a:noFill/>
          <a:ln w="9525" algn="ctr">
            <a:solidFill>
              <a:sysClr val="windowText" lastClr="000000"/>
            </a:solidFill>
            <a:prstDash val="dash"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defTabSz="914103" eaLnBrk="0" hangingPunct="0">
              <a:spcAft>
                <a:spcPts val="600"/>
              </a:spcAft>
              <a:buSzPct val="110000"/>
              <a:defRPr/>
            </a:pPr>
            <a:r>
              <a:rPr lang="en-US" sz="1400" kern="0" dirty="0" smtClean="0">
                <a:solidFill>
                  <a:prstClr val="black"/>
                </a:solidFill>
                <a:latin typeface="Gill Sans MT" pitchFamily="34" charset="0"/>
                <a:sym typeface="Helvetica" panose="020B0604020202020204" pitchFamily="34" charset="0"/>
              </a:rPr>
              <a:t>Different Solution Vetting Options</a:t>
            </a:r>
          </a:p>
          <a:p>
            <a:pPr marL="285750" indent="-285750" defTabSz="914103" eaLnBrk="0" hangingPunct="0">
              <a:spcAft>
                <a:spcPts val="600"/>
              </a:spcAft>
              <a:buSzPct val="110000"/>
              <a:buFont typeface="Arial" panose="020B0604020202020204" pitchFamily="34" charset="0"/>
              <a:buChar char="•"/>
              <a:defRPr/>
            </a:pPr>
            <a:r>
              <a:rPr lang="en-US" sz="1400" kern="0" dirty="0" smtClean="0">
                <a:solidFill>
                  <a:prstClr val="black"/>
                </a:solidFill>
                <a:latin typeface="Gill Sans MT" pitchFamily="34" charset="0"/>
                <a:sym typeface="Helvetica" panose="020B0604020202020204" pitchFamily="34" charset="0"/>
              </a:rPr>
              <a:t>Microsoft App Source</a:t>
            </a:r>
          </a:p>
          <a:p>
            <a:pPr marL="285750" indent="-285750" defTabSz="914103" eaLnBrk="0" hangingPunct="0">
              <a:spcAft>
                <a:spcPts val="600"/>
              </a:spcAft>
              <a:buSzPct val="110000"/>
              <a:buFont typeface="Arial" panose="020B0604020202020204" pitchFamily="34" charset="0"/>
              <a:buChar char="•"/>
              <a:defRPr/>
            </a:pPr>
            <a:r>
              <a:rPr lang="en-US" sz="1400" kern="0" dirty="0" smtClean="0">
                <a:solidFill>
                  <a:prstClr val="black"/>
                </a:solidFill>
                <a:latin typeface="Gill Sans MT" pitchFamily="34" charset="0"/>
                <a:sym typeface="Helvetica" panose="020B0604020202020204" pitchFamily="34" charset="0"/>
              </a:rPr>
              <a:t>Microsoft Market Place</a:t>
            </a:r>
          </a:p>
          <a:p>
            <a:pPr marL="285750" indent="-285750" defTabSz="914103" eaLnBrk="0" hangingPunct="0">
              <a:spcAft>
                <a:spcPts val="600"/>
              </a:spcAft>
              <a:buSzPct val="110000"/>
              <a:buFont typeface="Arial" panose="020B0604020202020204" pitchFamily="34" charset="0"/>
              <a:buChar char="•"/>
              <a:defRPr/>
            </a:pPr>
            <a:r>
              <a:rPr lang="en-US" sz="1400" kern="0" dirty="0" smtClean="0">
                <a:solidFill>
                  <a:prstClr val="black"/>
                </a:solidFill>
                <a:latin typeface="Gill Sans MT" pitchFamily="34" charset="0"/>
                <a:sym typeface="Helvetica" panose="020B0604020202020204" pitchFamily="34" charset="0"/>
              </a:rPr>
              <a:t>OCP Catalog</a:t>
            </a:r>
          </a:p>
          <a:p>
            <a:pPr marL="285750" indent="-285750" defTabSz="914103" eaLnBrk="0" hangingPunct="0">
              <a:spcAft>
                <a:spcPts val="600"/>
              </a:spcAft>
              <a:buSzPct val="110000"/>
              <a:buFont typeface="Arial" panose="020B0604020202020204" pitchFamily="34" charset="0"/>
              <a:buChar char="•"/>
              <a:defRPr/>
            </a:pPr>
            <a:endParaRPr lang="en-US" sz="1400" kern="0" dirty="0">
              <a:solidFill>
                <a:prstClr val="black"/>
              </a:solidFill>
              <a:latin typeface="Gill Sans MT" pitchFamily="34" charset="0"/>
              <a:sym typeface="Helvetica" panose="020B0604020202020204" pitchFamily="34" charset="0"/>
            </a:endParaRPr>
          </a:p>
          <a:p>
            <a:pPr marL="285750" indent="-285750" defTabSz="914103" eaLnBrk="0" hangingPunct="0">
              <a:spcAft>
                <a:spcPts val="600"/>
              </a:spcAft>
              <a:buSzPct val="110000"/>
              <a:buFont typeface="Arial" panose="020B0604020202020204" pitchFamily="34" charset="0"/>
              <a:buChar char="•"/>
              <a:defRPr/>
            </a:pPr>
            <a:endParaRPr lang="en-US" sz="1400" kern="0" dirty="0" smtClean="0">
              <a:solidFill>
                <a:prstClr val="black"/>
              </a:solidFill>
              <a:latin typeface="Gill Sans MT" pitchFamily="34" charset="0"/>
              <a:sym typeface="Helvetica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1544" y="2269868"/>
            <a:ext cx="11745736" cy="842546"/>
          </a:xfrm>
          <a:prstGeom prst="rect">
            <a:avLst/>
          </a:prstGeom>
          <a:noFill/>
          <a:ln w="9525" algn="ctr">
            <a:solidFill>
              <a:sysClr val="windowText" lastClr="000000"/>
            </a:solidFill>
            <a:prstDash val="dash"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marL="285750" indent="-285750" defTabSz="914103" eaLnBrk="0" hangingPunct="0">
              <a:spcAft>
                <a:spcPts val="600"/>
              </a:spcAft>
              <a:buSzPct val="110000"/>
              <a:buFont typeface="Arial" panose="020B0604020202020204" pitchFamily="34" charset="0"/>
              <a:buChar char="•"/>
              <a:defRPr/>
            </a:pPr>
            <a:r>
              <a:rPr lang="en-US" sz="1400" kern="0" dirty="0" smtClean="0">
                <a:solidFill>
                  <a:prstClr val="black"/>
                </a:solidFill>
                <a:latin typeface="Gill Sans MT" pitchFamily="34" charset="0"/>
                <a:sym typeface="Helvetica" panose="020B0604020202020204" pitchFamily="34" charset="0"/>
              </a:rPr>
              <a:t>Microsoft App Source</a:t>
            </a:r>
          </a:p>
          <a:p>
            <a:pPr defTabSz="914103" eaLnBrk="0" hangingPunct="0">
              <a:spcAft>
                <a:spcPts val="600"/>
              </a:spcAft>
              <a:buSzPct val="110000"/>
              <a:defRPr/>
            </a:pPr>
            <a:r>
              <a:rPr lang="en-US" sz="1400" kern="0" dirty="0" smtClean="0">
                <a:solidFill>
                  <a:prstClr val="black"/>
                </a:solidFill>
                <a:latin typeface="Gill Sans MT" pitchFamily="34" charset="0"/>
                <a:sym typeface="Helvetica" panose="020B0604020202020204" pitchFamily="34" charset="0"/>
              </a:rPr>
              <a:t>Refer to the below URL to get the solutions listed to </a:t>
            </a:r>
            <a:r>
              <a:rPr lang="en-US" sz="1400" kern="0" dirty="0" err="1" smtClean="0">
                <a:solidFill>
                  <a:prstClr val="black"/>
                </a:solidFill>
                <a:latin typeface="Gill Sans MT" pitchFamily="34" charset="0"/>
                <a:sym typeface="Helvetica" panose="020B0604020202020204" pitchFamily="34" charset="0"/>
              </a:rPr>
              <a:t>AppSource</a:t>
            </a:r>
            <a:endParaRPr lang="en-US" sz="1400" kern="0" dirty="0" smtClean="0">
              <a:solidFill>
                <a:prstClr val="black"/>
              </a:solidFill>
              <a:latin typeface="Gill Sans MT" pitchFamily="34" charset="0"/>
              <a:sym typeface="Helvetica" panose="020B0604020202020204" pitchFamily="34" charset="0"/>
            </a:endParaRPr>
          </a:p>
          <a:p>
            <a:pPr defTabSz="914103" eaLnBrk="0" hangingPunct="0">
              <a:spcAft>
                <a:spcPts val="600"/>
              </a:spcAft>
              <a:buSzPct val="110000"/>
              <a:defRPr/>
            </a:pPr>
            <a:r>
              <a:rPr lang="en-US" sz="1400" kern="0" dirty="0">
                <a:solidFill>
                  <a:prstClr val="black"/>
                </a:solidFill>
                <a:latin typeface="Gill Sans MT" pitchFamily="34" charset="0"/>
                <a:sym typeface="Helvetica" panose="020B0604020202020204" pitchFamily="34" charset="0"/>
                <a:hlinkClick r:id="rId3"/>
              </a:rPr>
              <a:t>https://</a:t>
            </a:r>
            <a:r>
              <a:rPr lang="en-US" sz="1400" kern="0" dirty="0" smtClean="0">
                <a:solidFill>
                  <a:prstClr val="black"/>
                </a:solidFill>
                <a:latin typeface="Gill Sans MT" pitchFamily="34" charset="0"/>
                <a:sym typeface="Helvetica" panose="020B0604020202020204" pitchFamily="34" charset="0"/>
                <a:hlinkClick r:id="rId3"/>
              </a:rPr>
              <a:t>docs.microsoft.com/en-us/dynamics365/customer-engagement/developer/publish-app-appsource</a:t>
            </a:r>
            <a:endParaRPr lang="en-US" sz="1400" kern="0" dirty="0" smtClean="0">
              <a:solidFill>
                <a:prstClr val="black"/>
              </a:solidFill>
              <a:latin typeface="Gill Sans MT" pitchFamily="34" charset="0"/>
              <a:sym typeface="Helvetica" panose="020B0604020202020204" pitchFamily="34" charset="0"/>
            </a:endParaRPr>
          </a:p>
          <a:p>
            <a:pPr marL="285750" indent="-285750" defTabSz="914103" eaLnBrk="0" hangingPunct="0">
              <a:spcAft>
                <a:spcPts val="600"/>
              </a:spcAft>
              <a:buSzPct val="110000"/>
              <a:buFont typeface="Arial" panose="020B0604020202020204" pitchFamily="34" charset="0"/>
              <a:buChar char="•"/>
              <a:defRPr/>
            </a:pPr>
            <a:endParaRPr lang="en-US" sz="1400" kern="0" dirty="0">
              <a:solidFill>
                <a:prstClr val="black"/>
              </a:solidFill>
              <a:latin typeface="Gill Sans MT" pitchFamily="34" charset="0"/>
              <a:sym typeface="Helvetica" panose="020B0604020202020204" pitchFamily="34" charset="0"/>
            </a:endParaRPr>
          </a:p>
          <a:p>
            <a:pPr marL="285750" indent="-285750" defTabSz="914103" eaLnBrk="0" hangingPunct="0">
              <a:spcAft>
                <a:spcPts val="600"/>
              </a:spcAft>
              <a:buSzPct val="110000"/>
              <a:buFont typeface="Arial" panose="020B0604020202020204" pitchFamily="34" charset="0"/>
              <a:buChar char="•"/>
              <a:defRPr/>
            </a:pPr>
            <a:endParaRPr lang="en-US" sz="1400" kern="0" dirty="0" smtClean="0">
              <a:solidFill>
                <a:prstClr val="black"/>
              </a:solidFill>
              <a:latin typeface="Gill Sans MT" pitchFamily="34" charset="0"/>
              <a:sym typeface="Helvetica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1544" y="3226614"/>
            <a:ext cx="11745736" cy="799510"/>
          </a:xfrm>
          <a:prstGeom prst="rect">
            <a:avLst/>
          </a:prstGeom>
          <a:noFill/>
          <a:ln w="9525" algn="ctr">
            <a:solidFill>
              <a:sysClr val="windowText" lastClr="000000"/>
            </a:solidFill>
            <a:prstDash val="dash"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marL="285750" indent="-285750" defTabSz="914103" eaLnBrk="0" hangingPunct="0">
              <a:spcAft>
                <a:spcPts val="600"/>
              </a:spcAft>
              <a:buSzPct val="110000"/>
              <a:buFont typeface="Arial" panose="020B0604020202020204" pitchFamily="34" charset="0"/>
              <a:buChar char="•"/>
              <a:defRPr/>
            </a:pPr>
            <a:r>
              <a:rPr lang="en-US" sz="1400" kern="0" dirty="0" smtClean="0">
                <a:solidFill>
                  <a:prstClr val="black"/>
                </a:solidFill>
                <a:latin typeface="Gill Sans MT" pitchFamily="34" charset="0"/>
                <a:sym typeface="Helvetica" panose="020B0604020202020204" pitchFamily="34" charset="0"/>
              </a:rPr>
              <a:t>Microsoft </a:t>
            </a:r>
            <a:r>
              <a:rPr lang="en-US" sz="1400" kern="0" dirty="0">
                <a:solidFill>
                  <a:prstClr val="black"/>
                </a:solidFill>
                <a:latin typeface="Gill Sans MT" pitchFamily="34" charset="0"/>
                <a:sym typeface="Helvetica" panose="020B0604020202020204" pitchFamily="34" charset="0"/>
              </a:rPr>
              <a:t>Market </a:t>
            </a:r>
            <a:r>
              <a:rPr lang="en-US" sz="1400" kern="0" dirty="0" smtClean="0">
                <a:solidFill>
                  <a:prstClr val="black"/>
                </a:solidFill>
                <a:latin typeface="Gill Sans MT" pitchFamily="34" charset="0"/>
                <a:sym typeface="Helvetica" panose="020B0604020202020204" pitchFamily="34" charset="0"/>
              </a:rPr>
              <a:t>Place</a:t>
            </a:r>
          </a:p>
          <a:p>
            <a:pPr defTabSz="914103" eaLnBrk="0" hangingPunct="0">
              <a:spcAft>
                <a:spcPts val="600"/>
              </a:spcAft>
              <a:buSzPct val="110000"/>
              <a:defRPr/>
            </a:pPr>
            <a:r>
              <a:rPr lang="en-US" sz="1400" kern="0" dirty="0">
                <a:solidFill>
                  <a:prstClr val="black"/>
                </a:solidFill>
                <a:latin typeface="Gill Sans MT" pitchFamily="34" charset="0"/>
                <a:sym typeface="Helvetica" panose="020B0604020202020204" pitchFamily="34" charset="0"/>
              </a:rPr>
              <a:t>Refer to the below URL to get the solutions listed to </a:t>
            </a:r>
            <a:r>
              <a:rPr lang="en-US" sz="1400" kern="0" dirty="0" smtClean="0">
                <a:solidFill>
                  <a:prstClr val="black"/>
                </a:solidFill>
                <a:latin typeface="Gill Sans MT" pitchFamily="34" charset="0"/>
                <a:sym typeface="Helvetica" panose="020B0604020202020204" pitchFamily="34" charset="0"/>
              </a:rPr>
              <a:t>Microsoft Market Place</a:t>
            </a:r>
            <a:endParaRPr lang="en-US" sz="1400" kern="0" dirty="0">
              <a:solidFill>
                <a:prstClr val="black"/>
              </a:solidFill>
              <a:latin typeface="Gill Sans MT" pitchFamily="34" charset="0"/>
              <a:sym typeface="Helvetica" panose="020B0604020202020204" pitchFamily="34" charset="0"/>
            </a:endParaRPr>
          </a:p>
          <a:p>
            <a:pPr defTabSz="914103" eaLnBrk="0" hangingPunct="0">
              <a:spcAft>
                <a:spcPts val="600"/>
              </a:spcAft>
              <a:buSzPct val="110000"/>
              <a:defRPr/>
            </a:pPr>
            <a:r>
              <a:rPr lang="en-US" sz="1400" kern="0" dirty="0" smtClean="0">
                <a:solidFill>
                  <a:prstClr val="black"/>
                </a:solidFill>
                <a:latin typeface="Gill Sans MT" pitchFamily="34" charset="0"/>
                <a:sym typeface="Helvetica" panose="020B0604020202020204" pitchFamily="34" charset="0"/>
                <a:hlinkClick r:id="rId4"/>
              </a:rPr>
              <a:t>https</a:t>
            </a:r>
            <a:r>
              <a:rPr lang="en-US" sz="1400" kern="0" dirty="0">
                <a:solidFill>
                  <a:prstClr val="black"/>
                </a:solidFill>
                <a:latin typeface="Gill Sans MT" pitchFamily="34" charset="0"/>
                <a:sym typeface="Helvetica" panose="020B0604020202020204" pitchFamily="34" charset="0"/>
                <a:hlinkClick r:id="rId4"/>
              </a:rPr>
              <a:t>://</a:t>
            </a:r>
            <a:r>
              <a:rPr lang="en-US" sz="1400" kern="0" dirty="0" smtClean="0">
                <a:solidFill>
                  <a:prstClr val="black"/>
                </a:solidFill>
                <a:latin typeface="Gill Sans MT" pitchFamily="34" charset="0"/>
                <a:sym typeface="Helvetica" panose="020B0604020202020204" pitchFamily="34" charset="0"/>
                <a:hlinkClick r:id="rId4"/>
              </a:rPr>
              <a:t>docs.microsoft.com/en-us/azure/marketplace-publishing/marketplace-publishing-getting-started</a:t>
            </a:r>
            <a:endParaRPr lang="en-US" sz="1400" kern="0" dirty="0" smtClean="0">
              <a:solidFill>
                <a:prstClr val="black"/>
              </a:solidFill>
              <a:latin typeface="Gill Sans MT" pitchFamily="34" charset="0"/>
              <a:sym typeface="Helvetica" panose="020B0604020202020204" pitchFamily="34" charset="0"/>
            </a:endParaRPr>
          </a:p>
          <a:p>
            <a:pPr marL="285750" indent="-285750" defTabSz="914103" eaLnBrk="0" hangingPunct="0">
              <a:spcAft>
                <a:spcPts val="600"/>
              </a:spcAft>
              <a:buSzPct val="110000"/>
              <a:buFont typeface="Arial" panose="020B0604020202020204" pitchFamily="34" charset="0"/>
              <a:buChar char="•"/>
              <a:defRPr/>
            </a:pPr>
            <a:endParaRPr lang="en-US" sz="1400" kern="0" dirty="0">
              <a:solidFill>
                <a:prstClr val="black"/>
              </a:solidFill>
              <a:latin typeface="Gill Sans MT" pitchFamily="34" charset="0"/>
              <a:sym typeface="Helvetica" panose="020B0604020202020204" pitchFamily="34" charset="0"/>
            </a:endParaRPr>
          </a:p>
          <a:p>
            <a:pPr marL="285750" indent="-285750" defTabSz="914103" eaLnBrk="0" hangingPunct="0">
              <a:spcAft>
                <a:spcPts val="600"/>
              </a:spcAft>
              <a:buSzPct val="110000"/>
              <a:buFont typeface="Arial" panose="020B0604020202020204" pitchFamily="34" charset="0"/>
              <a:buChar char="•"/>
              <a:defRPr/>
            </a:pPr>
            <a:endParaRPr lang="en-US" sz="1400" kern="0" dirty="0" smtClean="0">
              <a:solidFill>
                <a:prstClr val="black"/>
              </a:solidFill>
              <a:latin typeface="Gill Sans MT" pitchFamily="34" charset="0"/>
              <a:sym typeface="Helvetica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1544" y="4149214"/>
            <a:ext cx="11745736" cy="908535"/>
          </a:xfrm>
          <a:prstGeom prst="rect">
            <a:avLst/>
          </a:prstGeom>
          <a:noFill/>
          <a:ln w="9525" algn="ctr">
            <a:solidFill>
              <a:sysClr val="windowText" lastClr="000000"/>
            </a:solidFill>
            <a:prstDash val="dash"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marL="285750" indent="-285750" defTabSz="914103" eaLnBrk="0" hangingPunct="0">
              <a:spcAft>
                <a:spcPts val="600"/>
              </a:spcAft>
              <a:buSzPct val="110000"/>
              <a:buFont typeface="Arial" panose="020B0604020202020204" pitchFamily="34" charset="0"/>
              <a:buChar char="•"/>
              <a:defRPr/>
            </a:pPr>
            <a:r>
              <a:rPr lang="en-US" sz="1400" kern="0" dirty="0" smtClean="0">
                <a:solidFill>
                  <a:prstClr val="black"/>
                </a:solidFill>
                <a:latin typeface="Gill Sans MT" pitchFamily="34" charset="0"/>
                <a:sym typeface="Helvetica" panose="020B0604020202020204" pitchFamily="34" charset="0"/>
              </a:rPr>
              <a:t>Microsoft OCP Catalog</a:t>
            </a:r>
          </a:p>
          <a:p>
            <a:pPr defTabSz="914103" eaLnBrk="0" hangingPunct="0">
              <a:spcAft>
                <a:spcPts val="600"/>
              </a:spcAft>
              <a:buSzPct val="110000"/>
              <a:defRPr/>
            </a:pPr>
            <a:r>
              <a:rPr lang="en-US" sz="1400" kern="0" dirty="0" smtClean="0">
                <a:solidFill>
                  <a:prstClr val="black"/>
                </a:solidFill>
                <a:latin typeface="Gill Sans MT" pitchFamily="34" charset="0"/>
                <a:sym typeface="Helvetica" panose="020B0604020202020204" pitchFamily="34" charset="0"/>
              </a:rPr>
              <a:t>The attached Templates needs to be filled in.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2399507"/>
              </p:ext>
            </p:extLst>
          </p:nvPr>
        </p:nvGraphicFramePr>
        <p:xfrm>
          <a:off x="4074461" y="4239708"/>
          <a:ext cx="1265779" cy="772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Packager Shell Object" showAsIcon="1" r:id="rId5" imgW="716760" imgH="437760" progId="Package">
                  <p:embed/>
                </p:oleObj>
              </mc:Choice>
              <mc:Fallback>
                <p:oleObj name="Packager Shell Object" showAsIcon="1" r:id="rId5" imgW="71676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74461" y="4239708"/>
                        <a:ext cx="1265779" cy="7729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221544" y="5148243"/>
            <a:ext cx="11745736" cy="967407"/>
          </a:xfrm>
          <a:prstGeom prst="rect">
            <a:avLst/>
          </a:prstGeom>
          <a:noFill/>
          <a:ln w="9525" algn="ctr">
            <a:solidFill>
              <a:sysClr val="windowText" lastClr="000000"/>
            </a:solidFill>
            <a:prstDash val="dash"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defTabSz="914103" eaLnBrk="0" hangingPunct="0">
              <a:spcAft>
                <a:spcPts val="600"/>
              </a:spcAft>
              <a:buSzPct val="110000"/>
              <a:defRPr/>
            </a:pPr>
            <a:r>
              <a:rPr lang="en-US" sz="1400" kern="0" dirty="0" smtClean="0">
                <a:solidFill>
                  <a:prstClr val="black"/>
                </a:solidFill>
                <a:latin typeface="Gill Sans MT" pitchFamily="34" charset="0"/>
                <a:sym typeface="Helvetica" panose="020B0604020202020204" pitchFamily="34" charset="0"/>
              </a:rPr>
              <a:t>Process for Solution Vetting</a:t>
            </a:r>
          </a:p>
          <a:p>
            <a:pPr defTabSz="914103" eaLnBrk="0" hangingPunct="0">
              <a:spcAft>
                <a:spcPts val="600"/>
              </a:spcAft>
              <a:buSzPct val="110000"/>
              <a:defRPr/>
            </a:pPr>
            <a:r>
              <a:rPr lang="en-US" sz="1400" kern="0" dirty="0" smtClean="0">
                <a:solidFill>
                  <a:prstClr val="black"/>
                </a:solidFill>
                <a:latin typeface="Gill Sans MT" pitchFamily="34" charset="0"/>
                <a:sym typeface="Helvetica" panose="020B0604020202020204" pitchFamily="34" charset="0"/>
              </a:rPr>
              <a:t>All the templates needs to be filled in and needs to be reviewed by Microsoft PEAT Team for </a:t>
            </a:r>
            <a:r>
              <a:rPr lang="en-US" sz="1400" kern="0" dirty="0" err="1" smtClean="0">
                <a:solidFill>
                  <a:prstClr val="black"/>
                </a:solidFill>
                <a:latin typeface="Gill Sans MT" pitchFamily="34" charset="0"/>
                <a:sym typeface="Helvetica" panose="020B0604020202020204" pitchFamily="34" charset="0"/>
              </a:rPr>
              <a:t>Hcl</a:t>
            </a:r>
            <a:r>
              <a:rPr lang="en-US" sz="1400" kern="0" dirty="0" smtClean="0">
                <a:solidFill>
                  <a:prstClr val="black"/>
                </a:solidFill>
                <a:latin typeface="Gill Sans MT" pitchFamily="34" charset="0"/>
                <a:sym typeface="Helvetica" panose="020B0604020202020204" pitchFamily="34" charset="0"/>
              </a:rPr>
              <a:t> before it is uploaded to Microsoft site</a:t>
            </a:r>
            <a:endParaRPr lang="en-US" sz="1400" kern="0" dirty="0">
              <a:solidFill>
                <a:prstClr val="black"/>
              </a:solidFill>
              <a:latin typeface="Gill Sans MT" pitchFamily="34" charset="0"/>
              <a:sym typeface="Helvetica" panose="020B0604020202020204" pitchFamily="34" charset="0"/>
            </a:endParaRPr>
          </a:p>
          <a:p>
            <a:pPr defTabSz="914103" eaLnBrk="0" hangingPunct="0">
              <a:spcAft>
                <a:spcPts val="600"/>
              </a:spcAft>
              <a:buSzPct val="110000"/>
              <a:defRPr/>
            </a:pPr>
            <a:endParaRPr lang="en-US" sz="1400" kern="0" dirty="0">
              <a:solidFill>
                <a:prstClr val="black"/>
              </a:solidFill>
              <a:latin typeface="Gill Sans MT" pitchFamily="34" charset="0"/>
              <a:sym typeface="Helvetica" panose="020B0604020202020204" pitchFamily="34" charset="0"/>
            </a:endParaRPr>
          </a:p>
          <a:p>
            <a:pPr marL="285750" indent="-285750" defTabSz="914103" eaLnBrk="0" hangingPunct="0">
              <a:spcAft>
                <a:spcPts val="600"/>
              </a:spcAft>
              <a:buSzPct val="110000"/>
              <a:buFont typeface="Arial" panose="020B0604020202020204" pitchFamily="34" charset="0"/>
              <a:buChar char="•"/>
              <a:defRPr/>
            </a:pPr>
            <a:endParaRPr lang="en-US" sz="1400" kern="0" dirty="0" smtClean="0">
              <a:solidFill>
                <a:prstClr val="black"/>
              </a:solidFill>
              <a:latin typeface="Gill Sans MT" pitchFamily="34" charset="0"/>
              <a:sym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8616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01833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99" y="-5736"/>
            <a:ext cx="11376237" cy="719592"/>
          </a:xfrm>
        </p:spPr>
        <p:txBody>
          <a:bodyPr/>
          <a:lstStyle/>
          <a:p>
            <a:r>
              <a:rPr lang="en-IN" dirty="0"/>
              <a:t>HCL - Microsoft: 360◦ </a:t>
            </a:r>
            <a:r>
              <a:rPr lang="en-IN" dirty="0" smtClean="0"/>
              <a:t>Relationship</a:t>
            </a:r>
            <a:endParaRPr lang="en-IN" dirty="0"/>
          </a:p>
        </p:txBody>
      </p:sp>
      <p:grpSp>
        <p:nvGrpSpPr>
          <p:cNvPr id="85" name="Group 84"/>
          <p:cNvGrpSpPr/>
          <p:nvPr/>
        </p:nvGrpSpPr>
        <p:grpSpPr>
          <a:xfrm>
            <a:off x="1096271" y="1077315"/>
            <a:ext cx="9842091" cy="5095655"/>
            <a:chOff x="915261" y="1112853"/>
            <a:chExt cx="9842091" cy="5095655"/>
          </a:xfrm>
        </p:grpSpPr>
        <p:sp>
          <p:nvSpPr>
            <p:cNvPr id="86" name="Rectangle 85"/>
            <p:cNvSpPr/>
            <p:nvPr/>
          </p:nvSpPr>
          <p:spPr bwMode="auto">
            <a:xfrm>
              <a:off x="915264" y="1112853"/>
              <a:ext cx="4680000" cy="1561529"/>
            </a:xfrm>
            <a:prstGeom prst="rect">
              <a:avLst/>
            </a:prstGeom>
            <a:solidFill>
              <a:srgbClr val="00B0F6"/>
            </a:solidFill>
            <a:ln w="9525" cap="flat" cmpd="sng" algn="ctr">
              <a:solidFill>
                <a:srgbClr val="00AEEF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lIns="69945" rIns="69945" rtlCol="0" anchor="ctr"/>
            <a:lstStyle/>
            <a:p>
              <a:pPr marL="0" marR="0" lvl="0" indent="0" defTabSz="6858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</a:endParaRPr>
            </a:p>
            <a:p>
              <a:pPr marL="0" marR="0" lvl="0" indent="0" defTabSz="6858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</a:rPr>
                <a:t>Software Development, Test Development, Testing, Localization Testing</a:t>
              </a:r>
            </a:p>
            <a:p>
              <a:pPr marL="0" marR="0" lvl="0" indent="0" defTabSz="6858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</a:rPr>
                <a:t>Certification partner for Windows </a:t>
              </a:r>
              <a:b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</a:rPr>
              </a:b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</a:rPr>
                <a:t>Vista, Server and MSN Mobile</a:t>
              </a:r>
            </a:p>
          </p:txBody>
        </p:sp>
        <p:sp>
          <p:nvSpPr>
            <p:cNvPr id="87" name="Rectangle 86"/>
            <p:cNvSpPr/>
            <p:nvPr/>
          </p:nvSpPr>
          <p:spPr bwMode="auto">
            <a:xfrm>
              <a:off x="915261" y="2833914"/>
              <a:ext cx="3888000" cy="1620000"/>
            </a:xfrm>
            <a:prstGeom prst="rect">
              <a:avLst/>
            </a:prstGeom>
            <a:solidFill>
              <a:srgbClr val="8ACF00"/>
            </a:solidFill>
            <a:ln w="9525" cap="flat" cmpd="sng" algn="ctr">
              <a:solidFill>
                <a:srgbClr val="8CC6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lIns="69945" rIns="69945" rtlCol="0" anchor="ctr"/>
            <a:lstStyle/>
            <a:p>
              <a:pPr marL="0" marR="0" lvl="0" indent="0" defTabSz="6858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</a:endParaRPr>
            </a:p>
            <a:p>
              <a:pPr marL="0" marR="0" lvl="0" indent="0" defTabSz="6858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</a:endParaRPr>
            </a:p>
            <a:p>
              <a:pPr marL="0" marR="0" lvl="0" indent="0" defTabSz="6858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</a:rPr>
                <a:t>Largest Software Reseller and Solutions partner in India</a:t>
              </a:r>
            </a:p>
            <a:p>
              <a:pPr marL="0" marR="0" lvl="0" indent="0" defTabSz="6858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</a:rPr>
                <a:t>Leading OEM partner in APAC</a:t>
              </a:r>
            </a:p>
            <a:p>
              <a:pPr marL="0" marR="0" lvl="0" indent="0" defTabSz="6858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</a:endParaRPr>
            </a:p>
            <a:p>
              <a:pPr marL="0" marR="0" lvl="0" indent="0" defTabSz="6858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</a:endParaRPr>
            </a:p>
          </p:txBody>
        </p:sp>
        <p:sp>
          <p:nvSpPr>
            <p:cNvPr id="88" name="Rectangle 87"/>
            <p:cNvSpPr/>
            <p:nvPr/>
          </p:nvSpPr>
          <p:spPr bwMode="auto">
            <a:xfrm>
              <a:off x="4687179" y="4588508"/>
              <a:ext cx="2311743" cy="1620000"/>
            </a:xfrm>
            <a:prstGeom prst="rect">
              <a:avLst/>
            </a:prstGeom>
            <a:solidFill>
              <a:sysClr val="window" lastClr="FFFFFF">
                <a:lumMod val="50000"/>
              </a:sysClr>
            </a:solidFill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lIns="69945" rIns="69945" rtlCol="0" anchor="ctr"/>
            <a:lstStyle/>
            <a:p>
              <a:pPr marL="0" marR="0" lvl="0" indent="0" algn="ctr" defTabSz="6858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Call Center Services</a:t>
              </a:r>
            </a:p>
          </p:txBody>
        </p:sp>
        <p:sp>
          <p:nvSpPr>
            <p:cNvPr id="89" name="Rectangle 88"/>
            <p:cNvSpPr/>
            <p:nvPr/>
          </p:nvSpPr>
          <p:spPr bwMode="auto">
            <a:xfrm>
              <a:off x="915264" y="4588508"/>
              <a:ext cx="3600000" cy="1620000"/>
            </a:xfrm>
            <a:prstGeom prst="rect">
              <a:avLst/>
            </a:prstGeom>
            <a:solidFill>
              <a:srgbClr val="FF8800"/>
            </a:solidFill>
            <a:ln w="9525" cap="flat" cmpd="sng" algn="ctr">
              <a:solidFill>
                <a:srgbClr val="FF8A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lIns="69945" rIns="69945" rtlCol="0" anchor="ctr"/>
            <a:lstStyle/>
            <a:p>
              <a:pPr marL="0" marR="0" lvl="0" indent="0" defTabSz="6858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Light"/>
                </a:rPr>
                <a:t>Application Support</a:t>
              </a:r>
            </a:p>
            <a:p>
              <a:pPr marL="0" marR="0" lvl="0" indent="0" defTabSz="6858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Light"/>
                </a:rPr>
                <a:t>Infra-structure Services</a:t>
              </a:r>
            </a:p>
            <a:p>
              <a:pPr marL="0" marR="0" lvl="0" indent="0" defTabSz="6858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Light"/>
                </a:rPr>
                <a:t>ER Implementation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</a:endParaRPr>
            </a:p>
          </p:txBody>
        </p:sp>
        <p:sp>
          <p:nvSpPr>
            <p:cNvPr id="90" name="Rectangle 89"/>
            <p:cNvSpPr/>
            <p:nvPr/>
          </p:nvSpPr>
          <p:spPr bwMode="auto">
            <a:xfrm>
              <a:off x="6077351" y="1112853"/>
              <a:ext cx="4680000" cy="1561529"/>
            </a:xfrm>
            <a:prstGeom prst="rect">
              <a:avLst/>
            </a:prstGeom>
            <a:solidFill>
              <a:srgbClr val="0070CB"/>
            </a:solidFill>
            <a:ln w="9525" cap="flat" cmpd="sng" algn="ctr">
              <a:solidFill>
                <a:srgbClr val="0071BC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lIns="69945" rIns="69945" rtlCol="0" anchor="ctr"/>
            <a:lstStyle/>
            <a:p>
              <a:pPr marL="0" marR="0" lvl="0" indent="0" algn="r" defTabSz="6858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</a:endParaRPr>
            </a:p>
            <a:p>
              <a:pPr marL="0" marR="0" lvl="0" indent="0" algn="r" defTabSz="6858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</a:endParaRPr>
            </a:p>
            <a:p>
              <a:pPr marL="0" marR="0" lvl="0" indent="0" algn="r" defTabSz="6858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</a:endParaRPr>
            </a:p>
            <a:p>
              <a:pPr marL="0" marR="0" lvl="0" indent="0" algn="r" defTabSz="6858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</a:rPr>
                <a:t>One of Microsoft’s Top 10 partners</a:t>
              </a:r>
            </a:p>
            <a:p>
              <a:pPr marL="0" marR="0" lvl="0" indent="0" algn="r" defTabSz="6858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</a:rPr>
                <a:t>Largest Indian  IT Services partner</a:t>
              </a:r>
            </a:p>
            <a:p>
              <a:pPr marL="914314" marR="0" lvl="2" indent="0" algn="r" defTabSz="91431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</a:rPr>
                <a:t>Go To Market collaboration across all product platforms</a:t>
              </a:r>
            </a:p>
            <a:p>
              <a:pPr marL="0" marR="0" lvl="0" indent="0" algn="r" defTabSz="6858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</a:endParaRPr>
            </a:p>
          </p:txBody>
        </p:sp>
        <p:sp>
          <p:nvSpPr>
            <p:cNvPr id="91" name="Rectangle 90"/>
            <p:cNvSpPr/>
            <p:nvPr/>
          </p:nvSpPr>
          <p:spPr bwMode="auto">
            <a:xfrm>
              <a:off x="6861634" y="2833914"/>
              <a:ext cx="3888000" cy="1620000"/>
            </a:xfrm>
            <a:prstGeom prst="rect">
              <a:avLst/>
            </a:prstGeom>
            <a:solidFill>
              <a:srgbClr val="0AA74D"/>
            </a:solidFill>
            <a:ln w="9525" cap="flat" cmpd="sng" algn="ctr">
              <a:solidFill>
                <a:srgbClr val="00B05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lIns="69945" rIns="69945" rtlCol="0" anchor="ctr"/>
            <a:lstStyle/>
            <a:p>
              <a:pPr marL="0" marR="0" lvl="0" indent="0" algn="r" defTabSz="6858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</a:endParaRPr>
            </a:p>
            <a:p>
              <a:pPr marL="0" marR="0" lvl="0" indent="0" algn="r" defTabSz="6858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</a:rPr>
                <a:t>Major technology platform for HCL (Windows, Exchange, Share Point,   Live Meeting, CRM)</a:t>
              </a:r>
            </a:p>
            <a:p>
              <a:pPr marL="0" marR="0" lvl="0" indent="0" defTabSz="6858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</a:rPr>
                <a:t>	</a:t>
              </a:r>
            </a:p>
          </p:txBody>
        </p:sp>
        <p:sp>
          <p:nvSpPr>
            <p:cNvPr id="92" name="Oval 91"/>
            <p:cNvSpPr/>
            <p:nvPr/>
          </p:nvSpPr>
          <p:spPr>
            <a:xfrm>
              <a:off x="6925049" y="2905856"/>
              <a:ext cx="432000" cy="432000"/>
            </a:xfrm>
            <a:prstGeom prst="ellipse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C101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31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itchFamily="34" charset="0"/>
              </a:endParaRPr>
            </a:p>
          </p:txBody>
        </p:sp>
        <p:pic>
          <p:nvPicPr>
            <p:cNvPr id="93" name="Picture 69" descr="C:\Documents and Settings\ram\Desktop\infra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03525" y="3001193"/>
              <a:ext cx="280800" cy="246247"/>
            </a:xfrm>
            <a:prstGeom prst="rect">
              <a:avLst/>
            </a:prstGeom>
            <a:solidFill>
              <a:srgbClr val="0AA74D"/>
            </a:solidFill>
            <a:ln>
              <a:noFill/>
            </a:ln>
          </p:spPr>
        </p:pic>
        <p:grpSp>
          <p:nvGrpSpPr>
            <p:cNvPr id="94" name="Group 93"/>
            <p:cNvGrpSpPr/>
            <p:nvPr/>
          </p:nvGrpSpPr>
          <p:grpSpPr>
            <a:xfrm>
              <a:off x="5627050" y="4695058"/>
              <a:ext cx="432000" cy="432000"/>
              <a:chOff x="5743720" y="4874996"/>
              <a:chExt cx="432000" cy="432000"/>
            </a:xfrm>
          </p:grpSpPr>
          <p:sp>
            <p:nvSpPr>
              <p:cNvPr id="120" name="Oval 119"/>
              <p:cNvSpPr/>
              <p:nvPr/>
            </p:nvSpPr>
            <p:spPr>
              <a:xfrm>
                <a:off x="5743720" y="4874996"/>
                <a:ext cx="432000" cy="432000"/>
              </a:xfrm>
              <a:prstGeom prst="ellipse">
                <a:avLst/>
              </a:prstGeom>
              <a:solidFill>
                <a:sysClr val="window" lastClr="FFFFFF"/>
              </a:solidFill>
              <a:ln w="38100" cap="flat" cmpd="sng" algn="ctr">
                <a:solidFill>
                  <a:srgbClr val="DC9726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defTabSz="91431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 pitchFamily="34" charset="0"/>
                </a:endParaRPr>
              </a:p>
            </p:txBody>
          </p:sp>
          <p:grpSp>
            <p:nvGrpSpPr>
              <p:cNvPr id="121" name="Group 120"/>
              <p:cNvGrpSpPr>
                <a:grpSpLocks noChangeAspect="1"/>
              </p:cNvGrpSpPr>
              <p:nvPr/>
            </p:nvGrpSpPr>
            <p:grpSpPr bwMode="auto">
              <a:xfrm>
                <a:off x="5803373" y="4988770"/>
                <a:ext cx="312695" cy="204452"/>
                <a:chOff x="5286375" y="1452567"/>
                <a:chExt cx="852488" cy="495301"/>
              </a:xfrm>
            </p:grpSpPr>
            <p:pic>
              <p:nvPicPr>
                <p:cNvPr id="122" name="Picture 39" descr="ZA101775841033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5286375" y="1452567"/>
                  <a:ext cx="333376" cy="4953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23" name="Picture 40" descr="1a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5532438" y="1457325"/>
                  <a:ext cx="606425" cy="4191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95" name="Rectangle 94"/>
            <p:cNvSpPr/>
            <p:nvPr/>
          </p:nvSpPr>
          <p:spPr bwMode="auto">
            <a:xfrm>
              <a:off x="7157351" y="4588508"/>
              <a:ext cx="3600000" cy="1620000"/>
            </a:xfrm>
            <a:prstGeom prst="rect">
              <a:avLst/>
            </a:prstGeom>
            <a:solidFill>
              <a:srgbClr val="EA7B00"/>
            </a:solidFill>
            <a:ln w="9525" cap="flat" cmpd="sng" algn="ctr">
              <a:solidFill>
                <a:srgbClr val="FF8A00">
                  <a:lumMod val="7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lIns="69945" rIns="69945" rtlCol="0" anchor="ctr"/>
            <a:lstStyle/>
            <a:p>
              <a:pPr marL="0" marR="0" lvl="0" indent="0" algn="r" defTabSz="6858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</a:endParaRPr>
            </a:p>
            <a:p>
              <a:pPr marL="0" marR="0" lvl="0" indent="0" algn="r" defTabSz="6858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Light"/>
                </a:rPr>
                <a:t>Market 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Light"/>
                </a:rPr>
                <a:t>research, Product benchmarking</a:t>
              </a:r>
            </a:p>
            <a:p>
              <a:pPr marL="0" marR="0" lvl="0" indent="0" algn="r" defTabSz="6858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Light"/>
                </a:rPr>
                <a:t>IT Business Value, TCO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915261" y="1112853"/>
              <a:ext cx="46362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Product Engineering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915261" y="2833914"/>
              <a:ext cx="3888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6858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OEM, Reseller in APAC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915261" y="4588508"/>
              <a:ext cx="36000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6858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IT Services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6077352" y="1112853"/>
              <a:ext cx="4680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6858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Global SI Partner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6853917" y="2833914"/>
              <a:ext cx="38957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6858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Customer to Microsoft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7157351" y="4588508"/>
              <a:ext cx="35922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6858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Product Strategy</a:t>
              </a:r>
            </a:p>
          </p:txBody>
        </p:sp>
        <p:grpSp>
          <p:nvGrpSpPr>
            <p:cNvPr id="102" name="Group 101"/>
            <p:cNvGrpSpPr/>
            <p:nvPr/>
          </p:nvGrpSpPr>
          <p:grpSpPr>
            <a:xfrm>
              <a:off x="4017234" y="4650909"/>
              <a:ext cx="432000" cy="432000"/>
              <a:chOff x="3788770" y="4734816"/>
              <a:chExt cx="432000" cy="432000"/>
            </a:xfrm>
          </p:grpSpPr>
          <p:sp>
            <p:nvSpPr>
              <p:cNvPr id="118" name="Oval 117"/>
              <p:cNvSpPr/>
              <p:nvPr/>
            </p:nvSpPr>
            <p:spPr>
              <a:xfrm>
                <a:off x="3788770" y="4734816"/>
                <a:ext cx="432000" cy="432000"/>
              </a:xfrm>
              <a:prstGeom prst="ellipse">
                <a:avLst/>
              </a:prstGeom>
              <a:solidFill>
                <a:sysClr val="window" lastClr="FFFFFF"/>
              </a:solidFill>
              <a:ln w="38100" cap="flat" cmpd="sng" algn="ctr">
                <a:solidFill>
                  <a:srgbClr val="5F5F6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defTabSz="91431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 pitchFamily="34" charset="0"/>
                </a:endParaRPr>
              </a:p>
            </p:txBody>
          </p:sp>
          <p:pic>
            <p:nvPicPr>
              <p:cNvPr id="119" name="Picture 71" descr="C:\Documents and Settings\ram\Desktop\i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867249" y="4819331"/>
                <a:ext cx="277260" cy="25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03" name="Group 102"/>
            <p:cNvGrpSpPr/>
            <p:nvPr/>
          </p:nvGrpSpPr>
          <p:grpSpPr>
            <a:xfrm>
              <a:off x="7229998" y="4645424"/>
              <a:ext cx="432000" cy="432000"/>
              <a:chOff x="7094093" y="4662239"/>
              <a:chExt cx="432000" cy="432000"/>
            </a:xfrm>
          </p:grpSpPr>
          <p:sp>
            <p:nvSpPr>
              <p:cNvPr id="116" name="Oval 115"/>
              <p:cNvSpPr/>
              <p:nvPr/>
            </p:nvSpPr>
            <p:spPr>
              <a:xfrm>
                <a:off x="7094093" y="4662239"/>
                <a:ext cx="432000" cy="432000"/>
              </a:xfrm>
              <a:prstGeom prst="ellipse">
                <a:avLst/>
              </a:prstGeom>
              <a:solidFill>
                <a:sysClr val="window" lastClr="FFFFFF"/>
              </a:solidFill>
              <a:ln w="38100" cap="flat" cmpd="sng" algn="ctr">
                <a:solidFill>
                  <a:srgbClr val="A9AFB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defTabSz="91431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pic>
            <p:nvPicPr>
              <p:cNvPr id="117" name="Picture 26" descr="hll_misc_technologies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167966" y="4766996"/>
                <a:ext cx="291724" cy="21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04" name="Group 103"/>
            <p:cNvGrpSpPr/>
            <p:nvPr/>
          </p:nvGrpSpPr>
          <p:grpSpPr>
            <a:xfrm>
              <a:off x="4297383" y="2902857"/>
              <a:ext cx="435761" cy="432000"/>
              <a:chOff x="4202180" y="2904160"/>
              <a:chExt cx="435761" cy="432000"/>
            </a:xfrm>
          </p:grpSpPr>
          <p:sp>
            <p:nvSpPr>
              <p:cNvPr id="114" name="Oval 113"/>
              <p:cNvSpPr/>
              <p:nvPr/>
            </p:nvSpPr>
            <p:spPr>
              <a:xfrm>
                <a:off x="4205941" y="2904160"/>
                <a:ext cx="432000" cy="432000"/>
              </a:xfrm>
              <a:prstGeom prst="ellipse">
                <a:avLst/>
              </a:prstGeom>
              <a:solidFill>
                <a:sysClr val="window" lastClr="FFFFFF"/>
              </a:solidFill>
              <a:ln w="38100" cap="flat" cmpd="sng" algn="ctr">
                <a:solidFill>
                  <a:srgbClr val="5F522A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defTabSz="91431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 pitchFamily="34" charset="0"/>
                </a:endParaRPr>
              </a:p>
            </p:txBody>
          </p:sp>
          <p:pic>
            <p:nvPicPr>
              <p:cNvPr id="115" name="Picture 28" descr="1a3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202180" y="2965215"/>
                <a:ext cx="432000" cy="3035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05" name="Group 104"/>
            <p:cNvGrpSpPr/>
            <p:nvPr/>
          </p:nvGrpSpPr>
          <p:grpSpPr>
            <a:xfrm>
              <a:off x="5093291" y="1175015"/>
              <a:ext cx="432000" cy="432000"/>
              <a:chOff x="4809973" y="2129721"/>
              <a:chExt cx="432000" cy="432000"/>
            </a:xfrm>
          </p:grpSpPr>
          <p:sp>
            <p:nvSpPr>
              <p:cNvPr id="112" name="Oval 111"/>
              <p:cNvSpPr/>
              <p:nvPr/>
            </p:nvSpPr>
            <p:spPr>
              <a:xfrm>
                <a:off x="4809973" y="2129721"/>
                <a:ext cx="432000" cy="432000"/>
              </a:xfrm>
              <a:prstGeom prst="ellipse">
                <a:avLst/>
              </a:prstGeom>
              <a:solidFill>
                <a:sysClr val="window" lastClr="FFFFFF"/>
              </a:solidFill>
              <a:ln w="38100" cap="flat" cmpd="sng" algn="ctr">
                <a:solidFill>
                  <a:srgbClr val="595959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defTabSz="91431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 pitchFamily="34" charset="0"/>
                </a:endParaRPr>
              </a:p>
            </p:txBody>
          </p:sp>
          <p:pic>
            <p:nvPicPr>
              <p:cNvPr id="113" name="Picture 72" descr="C:\Documents and Settings\ram\Desktop\sa.jp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4899880" y="2222159"/>
                <a:ext cx="252185" cy="228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06" name="Group 105"/>
            <p:cNvGrpSpPr/>
            <p:nvPr/>
          </p:nvGrpSpPr>
          <p:grpSpPr>
            <a:xfrm>
              <a:off x="6150610" y="1175015"/>
              <a:ext cx="432000" cy="432000"/>
              <a:chOff x="6930802" y="2192071"/>
              <a:chExt cx="432000" cy="432000"/>
            </a:xfrm>
          </p:grpSpPr>
          <p:sp>
            <p:nvSpPr>
              <p:cNvPr id="110" name="Oval 109"/>
              <p:cNvSpPr/>
              <p:nvPr/>
            </p:nvSpPr>
            <p:spPr>
              <a:xfrm>
                <a:off x="6930802" y="2192071"/>
                <a:ext cx="432000" cy="432000"/>
              </a:xfrm>
              <a:prstGeom prst="ellipse">
                <a:avLst/>
              </a:prstGeom>
              <a:solidFill>
                <a:sysClr val="window" lastClr="FFFFFF"/>
              </a:solidFill>
              <a:ln w="38100" cap="flat" cmpd="sng" algn="ctr">
                <a:solidFill>
                  <a:srgbClr val="8D8D8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defTabSz="91431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 pitchFamily="34" charset="0"/>
                </a:endParaRPr>
              </a:p>
            </p:txBody>
          </p:sp>
          <p:pic>
            <p:nvPicPr>
              <p:cNvPr id="111" name="Picture 70" descr="C:\Documents and Settings\ram\Desktop\bpo.jp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6991202" y="2295309"/>
                <a:ext cx="309790" cy="21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07" name="TextBox 106"/>
            <p:cNvSpPr txBox="1"/>
            <p:nvPr/>
          </p:nvSpPr>
          <p:spPr>
            <a:xfrm>
              <a:off x="5218421" y="3318498"/>
              <a:ext cx="1247819" cy="5847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31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Gill Sans MT" pitchFamily="34" charset="0"/>
                </a:rPr>
                <a:t>360</a:t>
              </a:r>
              <a:r>
                <a:rPr kumimoji="0" lang="en-US" sz="3200" b="0" i="0" u="none" strike="noStrike" kern="0" cap="none" spc="0" normalizeH="0" baseline="3000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Gill Sans MT" pitchFamily="34" charset="0"/>
                </a:rPr>
                <a:t>°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ill Sans MT" pitchFamily="34" charset="0"/>
              </a:endParaRPr>
            </a:p>
          </p:txBody>
        </p:sp>
        <p:sp>
          <p:nvSpPr>
            <p:cNvPr id="108" name="Curved Left Arrow 107"/>
            <p:cNvSpPr/>
            <p:nvPr/>
          </p:nvSpPr>
          <p:spPr>
            <a:xfrm>
              <a:off x="5856647" y="2984616"/>
              <a:ext cx="828469" cy="1296000"/>
            </a:xfrm>
            <a:prstGeom prst="curvedLeftArrow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Curved Left Arrow 108"/>
            <p:cNvSpPr/>
            <p:nvPr/>
          </p:nvSpPr>
          <p:spPr>
            <a:xfrm rot="10800000">
              <a:off x="4945294" y="2902857"/>
              <a:ext cx="828469" cy="1296000"/>
            </a:xfrm>
            <a:prstGeom prst="curvedLeftArrow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41326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Proposition through HCL-Microsoft </a:t>
            </a:r>
            <a:r>
              <a:rPr lang="en-US" dirty="0" smtClean="0"/>
              <a:t>Alliance</a:t>
            </a:r>
            <a:endParaRPr lang="en-IN" dirty="0"/>
          </a:p>
        </p:txBody>
      </p:sp>
      <p:grpSp>
        <p:nvGrpSpPr>
          <p:cNvPr id="3" name="Group 2"/>
          <p:cNvGrpSpPr/>
          <p:nvPr/>
        </p:nvGrpSpPr>
        <p:grpSpPr>
          <a:xfrm>
            <a:off x="1097863" y="1042933"/>
            <a:ext cx="9778454" cy="5225700"/>
            <a:chOff x="1097863" y="1042933"/>
            <a:chExt cx="9778454" cy="5225700"/>
          </a:xfrm>
        </p:grpSpPr>
        <p:sp>
          <p:nvSpPr>
            <p:cNvPr id="37" name="Rectangle 36"/>
            <p:cNvSpPr/>
            <p:nvPr/>
          </p:nvSpPr>
          <p:spPr bwMode="auto">
            <a:xfrm>
              <a:off x="3303552" y="1042933"/>
              <a:ext cx="7572765" cy="1008093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1828628" lvl="4" defTabSz="914099">
                <a:defRPr/>
              </a:pPr>
              <a:endParaRPr lang="en-US" sz="1600" kern="0" spc="-50" dirty="0" smtClean="0">
                <a:solidFill>
                  <a:srgbClr val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8" name="Pentagon 37"/>
            <p:cNvSpPr/>
            <p:nvPr/>
          </p:nvSpPr>
          <p:spPr bwMode="auto">
            <a:xfrm>
              <a:off x="1097863" y="1042933"/>
              <a:ext cx="2901897" cy="1008093"/>
            </a:xfrm>
            <a:prstGeom prst="homePlate">
              <a:avLst/>
            </a:prstGeom>
            <a:solidFill>
              <a:srgbClr val="00AEEF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099">
                <a:defRPr/>
              </a:pPr>
              <a:endParaRPr lang="en-US" sz="1600" kern="0" spc="-50" dirty="0" err="1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242328" y="1269980"/>
              <a:ext cx="233535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14314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solidFill>
                    <a:srgbClr val="FFFFFF"/>
                  </a:solidFill>
                  <a:latin typeface="Segoe UI Light"/>
                  <a:cs typeface="Calibri" pitchFamily="34" charset="0"/>
                </a:rPr>
                <a:t>Support on Early Technology Adoption</a:t>
              </a: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3303552" y="2217223"/>
              <a:ext cx="7572765" cy="1093057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099">
                <a:defRPr/>
              </a:pPr>
              <a:endParaRPr lang="en-US" sz="1600" kern="0" spc="-50" dirty="0" err="1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1" name="Pentagon 40"/>
            <p:cNvSpPr/>
            <p:nvPr/>
          </p:nvSpPr>
          <p:spPr bwMode="auto">
            <a:xfrm>
              <a:off x="1097863" y="2217223"/>
              <a:ext cx="2901897" cy="1093057"/>
            </a:xfrm>
            <a:prstGeom prst="homePlate">
              <a:avLst/>
            </a:prstGeom>
            <a:solidFill>
              <a:srgbClr val="8CC600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099">
                <a:defRPr/>
              </a:pPr>
              <a:endParaRPr lang="en-US" sz="1600" kern="0" spc="-50" dirty="0" err="1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242328" y="2486752"/>
              <a:ext cx="261121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14314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solidFill>
                    <a:srgbClr val="FFFFFF"/>
                  </a:solidFill>
                  <a:latin typeface="Segoe UI Light"/>
                  <a:cs typeface="Calibri" pitchFamily="34" charset="0"/>
                </a:rPr>
                <a:t>Support on Building Joint Solutions &amp; IPs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3114320" y="3458198"/>
              <a:ext cx="7761997" cy="1490053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099">
                <a:defRPr/>
              </a:pPr>
              <a:endParaRPr lang="en-US" sz="1600" kern="0" spc="-50" dirty="0" err="1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4" name="Pentagon 43"/>
            <p:cNvSpPr/>
            <p:nvPr/>
          </p:nvSpPr>
          <p:spPr bwMode="auto">
            <a:xfrm>
              <a:off x="1097863" y="3458199"/>
              <a:ext cx="2901897" cy="1469996"/>
            </a:xfrm>
            <a:prstGeom prst="homePlate">
              <a:avLst/>
            </a:prstGeom>
            <a:solidFill>
              <a:srgbClr val="FF8A00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099">
                <a:defRPr/>
              </a:pPr>
              <a:endParaRPr lang="en-US" sz="1600" kern="0" spc="-50" dirty="0" err="1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242328" y="3916198"/>
              <a:ext cx="2611120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14314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solidFill>
                    <a:srgbClr val="FFFFFF"/>
                  </a:solidFill>
                  <a:latin typeface="Segoe UI Light"/>
                  <a:cs typeface="Calibri" pitchFamily="34" charset="0"/>
                </a:rPr>
                <a:t>Support to Critical Customer Engagements</a:t>
              </a: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3303552" y="5089614"/>
              <a:ext cx="7572765" cy="1179019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099">
                <a:defRPr/>
              </a:pPr>
              <a:endParaRPr lang="en-US" sz="1600" kern="0" spc="-50" dirty="0" err="1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7" name="Pentagon 46"/>
            <p:cNvSpPr/>
            <p:nvPr/>
          </p:nvSpPr>
          <p:spPr bwMode="auto">
            <a:xfrm>
              <a:off x="1097863" y="5089614"/>
              <a:ext cx="2901897" cy="1179019"/>
            </a:xfrm>
            <a:prstGeom prst="homePlate">
              <a:avLst/>
            </a:prstGeom>
            <a:solidFill>
              <a:srgbClr val="0071BC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099">
                <a:defRPr/>
              </a:pPr>
              <a:endParaRPr lang="en-US" sz="1600" kern="0" spc="-50" dirty="0" err="1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242328" y="5402124"/>
              <a:ext cx="2201649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14314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solidFill>
                    <a:srgbClr val="FFFFFF"/>
                  </a:solidFill>
                  <a:latin typeface="Segoe UI Light"/>
                  <a:cs typeface="Calibri" pitchFamily="34" charset="0"/>
                </a:rPr>
                <a:t>Support to GTM &amp; </a:t>
              </a:r>
              <a:r>
                <a:rPr lang="en-US" sz="1800" dirty="0" smtClean="0">
                  <a:solidFill>
                    <a:srgbClr val="FFFFFF"/>
                  </a:solidFill>
                  <a:latin typeface="Segoe UI Light"/>
                  <a:cs typeface="Calibri" pitchFamily="34" charset="0"/>
                </a:rPr>
                <a:t>Presales</a:t>
              </a:r>
              <a:endParaRPr lang="en-US" sz="1800" dirty="0">
                <a:solidFill>
                  <a:srgbClr val="FFFFFF"/>
                </a:solidFill>
                <a:latin typeface="Segoe UI Light"/>
                <a:cs typeface="Calibri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077763" y="5323486"/>
              <a:ext cx="6792433" cy="8617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85750" indent="-285750" defTabSz="914314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</a:pPr>
              <a:r>
                <a:rPr lang="en-US" sz="1400" dirty="0">
                  <a:solidFill>
                    <a:srgbClr val="000000"/>
                  </a:solidFill>
                  <a:latin typeface="Segoe UI Light"/>
                  <a:cs typeface="Calibri" pitchFamily="34" charset="0"/>
                </a:rPr>
                <a:t>Joint planning &amp; training for GTM teams</a:t>
              </a:r>
            </a:p>
            <a:p>
              <a:pPr marL="285750" indent="-285750" defTabSz="914314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</a:pPr>
              <a:r>
                <a:rPr lang="en-US" sz="1400" dirty="0">
                  <a:solidFill>
                    <a:srgbClr val="000000"/>
                  </a:solidFill>
                  <a:latin typeface="Segoe UI Light"/>
                  <a:cs typeface="Calibri" pitchFamily="34" charset="0"/>
                </a:rPr>
                <a:t>Bid management support for technically rich &amp; superior proposals to customers</a:t>
              </a:r>
            </a:p>
            <a:p>
              <a:pPr marL="285750" indent="-285750" defTabSz="914314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</a:pPr>
              <a:r>
                <a:rPr lang="en-US" sz="1400" dirty="0">
                  <a:solidFill>
                    <a:srgbClr val="000000"/>
                  </a:solidFill>
                  <a:latin typeface="Segoe UI Light"/>
                  <a:cs typeface="Calibri" pitchFamily="34" charset="0"/>
                </a:rPr>
                <a:t>Enabling infrastructure for customer demos</a:t>
              </a:r>
              <a:endParaRPr lang="en-US" sz="1600" dirty="0">
                <a:solidFill>
                  <a:srgbClr val="000000"/>
                </a:solidFill>
                <a:latin typeface="Segoe UI Light"/>
                <a:cs typeface="Calibri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077763" y="3623820"/>
              <a:ext cx="6717371" cy="10772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342900" indent="-342900" defTabSz="914314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</a:pPr>
              <a:r>
                <a:rPr lang="en-US" sz="1400" dirty="0">
                  <a:solidFill>
                    <a:srgbClr val="000000"/>
                  </a:solidFill>
                  <a:latin typeface="Segoe UI Light"/>
                  <a:cs typeface="Calibri" pitchFamily="34" charset="0"/>
                </a:rPr>
                <a:t>Enabling Proof of Concept on latest technology Stack</a:t>
              </a:r>
            </a:p>
            <a:p>
              <a:pPr marL="342900" indent="-342900" defTabSz="914314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</a:pPr>
              <a:r>
                <a:rPr lang="en-US" sz="1400" dirty="0">
                  <a:solidFill>
                    <a:srgbClr val="000000"/>
                  </a:solidFill>
                  <a:latin typeface="Segoe UI Light"/>
                  <a:cs typeface="Calibri" pitchFamily="34" charset="0"/>
                </a:rPr>
                <a:t>High-level reviews for architecture / design on critical engagements</a:t>
              </a:r>
            </a:p>
            <a:p>
              <a:pPr marL="342900" indent="-342900" defTabSz="914314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</a:pPr>
              <a:r>
                <a:rPr lang="en-US" sz="1400" dirty="0">
                  <a:solidFill>
                    <a:srgbClr val="000000"/>
                  </a:solidFill>
                  <a:latin typeface="Segoe UI Light"/>
                  <a:cs typeface="Calibri" pitchFamily="34" charset="0"/>
                </a:rPr>
                <a:t>Guidance on implementing “Best Practices” for project teams</a:t>
              </a:r>
            </a:p>
            <a:p>
              <a:pPr marL="342900" indent="-342900" defTabSz="914314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</a:pPr>
              <a:r>
                <a:rPr lang="en-US" sz="1400" dirty="0">
                  <a:solidFill>
                    <a:srgbClr val="000000"/>
                  </a:solidFill>
                  <a:latin typeface="Segoe UI Light"/>
                  <a:cs typeface="Calibri" pitchFamily="34" charset="0"/>
                </a:rPr>
                <a:t>Need based technical support for complex project requirements</a:t>
              </a:r>
            </a:p>
            <a:p>
              <a:pPr marL="342900" indent="-342900" defTabSz="914314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</a:pPr>
              <a:r>
                <a:rPr lang="en-US" sz="1400" dirty="0">
                  <a:solidFill>
                    <a:srgbClr val="000000"/>
                  </a:solidFill>
                  <a:latin typeface="Segoe UI Light"/>
                  <a:cs typeface="Calibri" pitchFamily="34" charset="0"/>
                </a:rPr>
                <a:t>MS Partner Solutions Architects (PSA) to support key technology initiatives</a:t>
              </a:r>
              <a:endParaRPr lang="en-US" sz="1600" dirty="0">
                <a:solidFill>
                  <a:srgbClr val="000000"/>
                </a:solidFill>
                <a:latin typeface="Segoe UI Light"/>
                <a:cs typeface="Calibri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077763" y="2339879"/>
              <a:ext cx="6717371" cy="6463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85750" indent="-285750" defTabSz="914314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</a:pPr>
              <a:r>
                <a:rPr lang="en-US" sz="1400" dirty="0">
                  <a:solidFill>
                    <a:srgbClr val="000000"/>
                  </a:solidFill>
                  <a:latin typeface="Segoe UI Light"/>
                  <a:cs typeface="Calibri" pitchFamily="34" charset="0"/>
                </a:rPr>
                <a:t>Joint Thought Leadership </a:t>
              </a:r>
              <a:r>
                <a:rPr lang="en-US" sz="1400" dirty="0" smtClean="0">
                  <a:solidFill>
                    <a:srgbClr val="000000"/>
                  </a:solidFill>
                  <a:latin typeface="Segoe UI Light"/>
                  <a:cs typeface="Calibri" pitchFamily="34" charset="0"/>
                </a:rPr>
                <a:t>HCL-Microsoft </a:t>
              </a:r>
              <a:r>
                <a:rPr lang="en-US" sz="1400" dirty="0">
                  <a:solidFill>
                    <a:srgbClr val="000000"/>
                  </a:solidFill>
                  <a:latin typeface="Segoe UI Light"/>
                  <a:cs typeface="Calibri" pitchFamily="34" charset="0"/>
                </a:rPr>
                <a:t>solution programs</a:t>
              </a:r>
            </a:p>
            <a:p>
              <a:pPr marL="285750" indent="-285750" defTabSz="914314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</a:pPr>
              <a:r>
                <a:rPr lang="en-US" sz="1400" dirty="0">
                  <a:solidFill>
                    <a:srgbClr val="000000"/>
                  </a:solidFill>
                  <a:latin typeface="Segoe UI Light"/>
                  <a:cs typeface="Calibri" pitchFamily="34" charset="0"/>
                </a:rPr>
                <a:t>Investments on vertical- &amp; horizontal-based solutions</a:t>
              </a:r>
            </a:p>
            <a:p>
              <a:pPr marL="285750" indent="-285750" defTabSz="914314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</a:pPr>
              <a:r>
                <a:rPr lang="en-US" sz="1400" dirty="0">
                  <a:solidFill>
                    <a:srgbClr val="000000"/>
                  </a:solidFill>
                  <a:latin typeface="Segoe UI Light"/>
                  <a:cs typeface="Calibri" pitchFamily="34" charset="0"/>
                </a:rPr>
                <a:t>Periodic interactions with Microsoft product teams for technology guidance</a:t>
              </a:r>
              <a:endParaRPr lang="en-US" sz="1600" dirty="0">
                <a:solidFill>
                  <a:srgbClr val="000000"/>
                </a:solidFill>
                <a:latin typeface="Segoe UI Light"/>
                <a:cs typeface="Calibri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077763" y="1184708"/>
              <a:ext cx="6717371" cy="6463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85750" indent="-285750" defTabSz="914314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</a:pPr>
              <a:r>
                <a:rPr lang="en-US" sz="1400" dirty="0">
                  <a:solidFill>
                    <a:srgbClr val="000000"/>
                  </a:solidFill>
                  <a:latin typeface="Segoe UI Light"/>
                  <a:cs typeface="Calibri" pitchFamily="34" charset="0"/>
                </a:rPr>
                <a:t>Sneak previews on Beta products &amp; trainings on cutting-edge technologies</a:t>
              </a:r>
            </a:p>
            <a:p>
              <a:pPr marL="285750" indent="-285750" defTabSz="914314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</a:pPr>
              <a:r>
                <a:rPr lang="en-US" sz="1400" dirty="0">
                  <a:solidFill>
                    <a:srgbClr val="000000"/>
                  </a:solidFill>
                  <a:latin typeface="Segoe UI Light"/>
                  <a:cs typeface="Calibri" pitchFamily="34" charset="0"/>
                </a:rPr>
                <a:t>Microsoft product teams support on TAP (Technology Adoption Program)</a:t>
              </a:r>
            </a:p>
            <a:p>
              <a:pPr marL="285750" indent="-285750" defTabSz="914314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</a:pPr>
              <a:r>
                <a:rPr lang="en-US" sz="1400" dirty="0">
                  <a:solidFill>
                    <a:srgbClr val="000000"/>
                  </a:solidFill>
                  <a:latin typeface="Segoe UI Light"/>
                  <a:cs typeface="Calibri" pitchFamily="34" charset="0"/>
                </a:rPr>
                <a:t>Planned &amp; on-demand (including remote) trainings based on criticality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78922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Microsoft Alliance Contact</a:t>
            </a:r>
            <a:endParaRPr lang="en-IN" dirty="0"/>
          </a:p>
        </p:txBody>
      </p:sp>
      <p:sp>
        <p:nvSpPr>
          <p:cNvPr id="13" name="TextBox 12"/>
          <p:cNvSpPr txBox="1"/>
          <p:nvPr/>
        </p:nvSpPr>
        <p:spPr>
          <a:xfrm>
            <a:off x="346050" y="2101714"/>
            <a:ext cx="3730740" cy="809800"/>
          </a:xfrm>
          <a:prstGeom prst="rect">
            <a:avLst/>
          </a:prstGeom>
          <a:solidFill>
            <a:srgbClr val="5C2D91"/>
          </a:solidFill>
          <a:ln w="10795" cap="flat" cmpd="sng" algn="ctr">
            <a:solidFill>
              <a:srgbClr val="5C2D91">
                <a:shade val="50000"/>
              </a:srgbClr>
            </a:solidFill>
            <a:prstDash val="solid"/>
          </a:ln>
          <a:effectLst/>
        </p:spPr>
        <p:txBody>
          <a:bodyPr wrap="square" lIns="179285" tIns="143428" rIns="179285" bIns="143428" rtlCol="0">
            <a:spAutoFit/>
          </a:bodyPr>
          <a:lstStyle/>
          <a:p>
            <a:pPr marL="0" marR="0" lvl="0" indent="0" algn="ctr" defTabSz="914367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88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Ravinder 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Gairola</a:t>
            </a:r>
          </a:p>
          <a:p>
            <a:pPr marL="0" marR="0" lvl="0" indent="0" algn="ctr" defTabSz="914367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88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rgairola@microsoft.com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6050" y="1103038"/>
            <a:ext cx="3730740" cy="732856"/>
          </a:xfrm>
          <a:prstGeom prst="rect">
            <a:avLst/>
          </a:prstGeom>
          <a:solidFill>
            <a:srgbClr val="5C2D91"/>
          </a:solidFill>
          <a:ln w="10795" cap="flat" cmpd="sng" algn="ctr">
            <a:solidFill>
              <a:srgbClr val="5C2D91">
                <a:shade val="50000"/>
              </a:srgbClr>
            </a:solidFill>
            <a:prstDash val="solid"/>
          </a:ln>
          <a:effectLst/>
        </p:spPr>
        <p:txBody>
          <a:bodyPr wrap="square" lIns="179285" tIns="143428" rIns="179285" bIns="143428" rtlCol="0">
            <a:spAutoFit/>
          </a:bodyPr>
          <a:lstStyle/>
          <a:p>
            <a:pPr marL="0" marR="0" lvl="0" indent="0" algn="ctr" defTabSz="914367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88"/>
              </a:spcAft>
              <a:buClrTx/>
              <a:buSzTx/>
              <a:buFontTx/>
              <a:buNone/>
              <a:tabLst/>
              <a:defRPr/>
            </a:pPr>
            <a:r>
              <a:rPr lang="en-GB" sz="1600" kern="0" dirty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Segoe UI"/>
              </a:rPr>
              <a:t>Sushant Banerjee &lt;sushantb@microsoft.com&gt;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gradFill>
                <a:gsLst>
                  <a:gs pos="2917">
                    <a:srgbClr val="FFFFFF"/>
                  </a:gs>
                  <a:gs pos="3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6050" y="3177335"/>
            <a:ext cx="3730740" cy="809800"/>
          </a:xfrm>
          <a:prstGeom prst="rect">
            <a:avLst/>
          </a:prstGeom>
          <a:solidFill>
            <a:srgbClr val="5C2D91"/>
          </a:solidFill>
          <a:ln w="10795" cap="flat" cmpd="sng" algn="ctr">
            <a:solidFill>
              <a:srgbClr val="5C2D91">
                <a:shade val="50000"/>
              </a:srgbClr>
            </a:solidFill>
            <a:prstDash val="solid"/>
          </a:ln>
          <a:effectLst/>
        </p:spPr>
        <p:txBody>
          <a:bodyPr wrap="square" lIns="179285" tIns="143428" rIns="179285" bIns="143428" rtlCol="0">
            <a:spAutoFit/>
          </a:bodyPr>
          <a:lstStyle/>
          <a:p>
            <a:pPr marL="0" marR="0" lvl="0" indent="0" algn="ctr" defTabSz="914367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8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Balakrishnan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Krishnamoorthy</a:t>
            </a:r>
          </a:p>
          <a:p>
            <a:pPr marL="0" marR="0" lvl="0" indent="0" algn="ctr" defTabSz="914367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88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bakrish@microsoft.com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231088" y="1082763"/>
            <a:ext cx="7524000" cy="753131"/>
          </a:xfrm>
          <a:prstGeom prst="rect">
            <a:avLst/>
          </a:prstGeom>
          <a:noFill/>
          <a:ln w="9525" algn="ctr">
            <a:solidFill>
              <a:sysClr val="windowText" lastClr="000000"/>
            </a:solidFill>
            <a:prstDash val="dash"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defTabSz="914103" eaLnBrk="0" hangingPunct="0">
              <a:spcAft>
                <a:spcPts val="600"/>
              </a:spcAft>
              <a:buSzPct val="110000"/>
              <a:defRPr/>
            </a:pPr>
            <a:r>
              <a:rPr lang="en-IN" sz="1400" kern="0" dirty="0">
                <a:solidFill>
                  <a:prstClr val="black"/>
                </a:solidFill>
                <a:latin typeface="Gill Sans MT" pitchFamily="34" charset="0"/>
                <a:sym typeface="Helvetica" panose="020B0604020202020204" pitchFamily="34" charset="0"/>
              </a:rPr>
              <a:t>Global </a:t>
            </a:r>
            <a:r>
              <a:rPr lang="en-IN" sz="1400" kern="0" dirty="0" smtClean="0">
                <a:solidFill>
                  <a:prstClr val="black"/>
                </a:solidFill>
                <a:latin typeface="Gill Sans MT" pitchFamily="34" charset="0"/>
                <a:sym typeface="Helvetica" panose="020B0604020202020204" pitchFamily="34" charset="0"/>
              </a:rPr>
              <a:t>Alliance Director Based out of </a:t>
            </a:r>
            <a:r>
              <a:rPr lang="en-IN" sz="1400" kern="0" dirty="0">
                <a:solidFill>
                  <a:prstClr val="black"/>
                </a:solidFill>
                <a:latin typeface="Gill Sans MT" pitchFamily="34" charset="0"/>
                <a:sym typeface="Helvetica" panose="020B0604020202020204" pitchFamily="34" charset="0"/>
              </a:rPr>
              <a:t>US. Director Global Alliances at </a:t>
            </a:r>
            <a:r>
              <a:rPr lang="en-IN" sz="1400" kern="0" dirty="0" smtClean="0">
                <a:solidFill>
                  <a:prstClr val="black"/>
                </a:solidFill>
                <a:latin typeface="Gill Sans MT" pitchFamily="34" charset="0"/>
                <a:sym typeface="Helvetica" panose="020B0604020202020204" pitchFamily="34" charset="0"/>
              </a:rPr>
              <a:t>Microsoft</a:t>
            </a:r>
            <a:endParaRPr lang="en-IN" sz="1400" kern="0" dirty="0">
              <a:solidFill>
                <a:prstClr val="black"/>
              </a:solidFill>
              <a:latin typeface="Gill Sans MT" pitchFamily="34" charset="0"/>
              <a:sym typeface="Helvetica" panose="020B0604020202020204" pitchFamily="34" charset="0"/>
            </a:endParaRPr>
          </a:p>
          <a:p>
            <a:pPr marL="177743" indent="-177743" defTabSz="914103" eaLnBrk="0" hangingPunct="0">
              <a:spcAft>
                <a:spcPts val="600"/>
              </a:spcAft>
              <a:buSzPct val="110000"/>
              <a:buFont typeface="Wingdings" pitchFamily="2" charset="2"/>
              <a:buChar char="§"/>
              <a:defRPr/>
            </a:pPr>
            <a:endParaRPr lang="en-IN" sz="1200" kern="0" dirty="0">
              <a:solidFill>
                <a:prstClr val="black"/>
              </a:solidFill>
              <a:latin typeface="Gill Sans MT" pitchFamily="34" charset="0"/>
              <a:sym typeface="Helvetica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231088" y="2110326"/>
            <a:ext cx="7524000" cy="820745"/>
          </a:xfrm>
          <a:prstGeom prst="rect">
            <a:avLst/>
          </a:prstGeom>
          <a:noFill/>
          <a:ln w="9525" algn="ctr">
            <a:solidFill>
              <a:sysClr val="windowText" lastClr="000000"/>
            </a:solidFill>
            <a:prstDash val="dash"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defTabSz="914103" eaLnBrk="0" hangingPunct="0">
              <a:spcAft>
                <a:spcPts val="600"/>
              </a:spcAft>
              <a:buSzPct val="110000"/>
              <a:defRPr/>
            </a:pPr>
            <a:r>
              <a:rPr lang="en-US" sz="1400" kern="0" dirty="0">
                <a:solidFill>
                  <a:prstClr val="black"/>
                </a:solidFill>
                <a:latin typeface="Gill Sans MT" pitchFamily="34" charset="0"/>
                <a:sym typeface="Helvetica" panose="020B0604020202020204" pitchFamily="34" charset="0"/>
              </a:rPr>
              <a:t>Cloud Solution Architect based out of </a:t>
            </a:r>
            <a:r>
              <a:rPr lang="en-US" sz="1400" kern="0" dirty="0" smtClean="0">
                <a:solidFill>
                  <a:prstClr val="black"/>
                </a:solidFill>
                <a:latin typeface="Gill Sans MT" pitchFamily="34" charset="0"/>
                <a:sym typeface="Helvetica" panose="020B0604020202020204" pitchFamily="34" charset="0"/>
              </a:rPr>
              <a:t>Phoenix from </a:t>
            </a:r>
            <a:r>
              <a:rPr lang="en-US" sz="1400" kern="0" dirty="0">
                <a:solidFill>
                  <a:prstClr val="black"/>
                </a:solidFill>
                <a:latin typeface="Gill Sans MT" pitchFamily="34" charset="0"/>
                <a:sym typeface="Helvetica" panose="020B0604020202020204" pitchFamily="34" charset="0"/>
              </a:rPr>
              <a:t>PEAT Team, dedicated for HCL helping us to support US Microsoft Analytics(Azure) and </a:t>
            </a:r>
            <a:r>
              <a:rPr lang="en-US" sz="1400" kern="0" dirty="0" smtClean="0">
                <a:solidFill>
                  <a:prstClr val="black"/>
                </a:solidFill>
                <a:latin typeface="Gill Sans MT" pitchFamily="34" charset="0"/>
                <a:sym typeface="Helvetica" panose="020B0604020202020204" pitchFamily="34" charset="0"/>
              </a:rPr>
              <a:t>Data &amp; AI </a:t>
            </a:r>
            <a:r>
              <a:rPr lang="en-US" sz="1400" kern="0" dirty="0">
                <a:solidFill>
                  <a:prstClr val="black"/>
                </a:solidFill>
                <a:latin typeface="Gill Sans MT" pitchFamily="34" charset="0"/>
                <a:sym typeface="Helvetica" panose="020B0604020202020204" pitchFamily="34" charset="0"/>
              </a:rPr>
              <a:t>Opportunities</a:t>
            </a:r>
            <a:endParaRPr lang="en-IN" sz="1100" kern="0" dirty="0">
              <a:solidFill>
                <a:prstClr val="black"/>
              </a:solidFill>
              <a:latin typeface="Gill Sans MT" pitchFamily="34" charset="0"/>
              <a:sym typeface="Helvetica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231088" y="3205503"/>
            <a:ext cx="7524000" cy="787467"/>
          </a:xfrm>
          <a:prstGeom prst="rect">
            <a:avLst/>
          </a:prstGeom>
          <a:noFill/>
          <a:ln w="9525" algn="ctr">
            <a:solidFill>
              <a:sysClr val="windowText" lastClr="000000"/>
            </a:solidFill>
            <a:prstDash val="dash"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defTabSz="914103" eaLnBrk="0" hangingPunct="0">
              <a:spcAft>
                <a:spcPts val="600"/>
              </a:spcAft>
              <a:buSzPct val="110000"/>
              <a:defRPr/>
            </a:pPr>
            <a:r>
              <a:rPr lang="en-US" sz="1400" kern="0" dirty="0">
                <a:solidFill>
                  <a:prstClr val="black"/>
                </a:solidFill>
                <a:latin typeface="Gill Sans MT" pitchFamily="34" charset="0"/>
                <a:sym typeface="Helvetica" panose="020B0604020202020204" pitchFamily="34" charset="0"/>
              </a:rPr>
              <a:t>Cloud Solution Architect based out of </a:t>
            </a:r>
            <a:r>
              <a:rPr lang="en-US" sz="1400" kern="0" dirty="0" smtClean="0">
                <a:solidFill>
                  <a:prstClr val="black"/>
                </a:solidFill>
                <a:latin typeface="Gill Sans MT" pitchFamily="34" charset="0"/>
                <a:sym typeface="Helvetica" panose="020B0604020202020204" pitchFamily="34" charset="0"/>
              </a:rPr>
              <a:t>Chennai from </a:t>
            </a:r>
            <a:r>
              <a:rPr lang="en-US" sz="1400" kern="0" dirty="0">
                <a:solidFill>
                  <a:prstClr val="black"/>
                </a:solidFill>
                <a:latin typeface="Gill Sans MT" pitchFamily="34" charset="0"/>
                <a:sym typeface="Helvetica" panose="020B0604020202020204" pitchFamily="34" charset="0"/>
              </a:rPr>
              <a:t>PEAT Team, dedicated for HCL helping us to support </a:t>
            </a:r>
            <a:r>
              <a:rPr lang="en-US" sz="1400" kern="0" dirty="0" smtClean="0">
                <a:solidFill>
                  <a:prstClr val="black"/>
                </a:solidFill>
                <a:latin typeface="Gill Sans MT" pitchFamily="34" charset="0"/>
                <a:sym typeface="Helvetica" panose="020B0604020202020204" pitchFamily="34" charset="0"/>
              </a:rPr>
              <a:t>ROW </a:t>
            </a:r>
            <a:r>
              <a:rPr lang="en-US" sz="1400" kern="0" dirty="0">
                <a:solidFill>
                  <a:prstClr val="black"/>
                </a:solidFill>
                <a:latin typeface="Gill Sans MT" pitchFamily="34" charset="0"/>
                <a:sym typeface="Helvetica" panose="020B0604020202020204" pitchFamily="34" charset="0"/>
              </a:rPr>
              <a:t>Microsoft Analytics(Azure) and </a:t>
            </a:r>
            <a:r>
              <a:rPr lang="en-US" sz="1400" kern="0" dirty="0" smtClean="0">
                <a:solidFill>
                  <a:prstClr val="black"/>
                </a:solidFill>
                <a:latin typeface="Gill Sans MT" pitchFamily="34" charset="0"/>
                <a:sym typeface="Helvetica" panose="020B0604020202020204" pitchFamily="34" charset="0"/>
              </a:rPr>
              <a:t>Data &amp; AI </a:t>
            </a:r>
            <a:r>
              <a:rPr lang="en-US" sz="1400" kern="0" dirty="0">
                <a:solidFill>
                  <a:prstClr val="black"/>
                </a:solidFill>
                <a:latin typeface="Gill Sans MT" pitchFamily="34" charset="0"/>
                <a:sym typeface="Helvetica" panose="020B0604020202020204" pitchFamily="34" charset="0"/>
              </a:rPr>
              <a:t>Opportunities</a:t>
            </a:r>
            <a:endParaRPr lang="en-IN" sz="1100" kern="0" dirty="0">
              <a:solidFill>
                <a:prstClr val="black"/>
              </a:solidFill>
              <a:latin typeface="Gill Sans MT" pitchFamily="34" charset="0"/>
              <a:sym typeface="Helvetica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6050" y="4245069"/>
            <a:ext cx="3730740" cy="906537"/>
          </a:xfrm>
          <a:prstGeom prst="rect">
            <a:avLst/>
          </a:prstGeom>
          <a:solidFill>
            <a:srgbClr val="5C2D91"/>
          </a:solidFill>
          <a:ln w="10795" cap="flat" cmpd="sng" algn="ctr">
            <a:solidFill>
              <a:srgbClr val="5C2D91">
                <a:shade val="50000"/>
              </a:srgbClr>
            </a:solidFill>
            <a:prstDash val="solid"/>
          </a:ln>
          <a:effectLst/>
        </p:spPr>
        <p:txBody>
          <a:bodyPr wrap="square" lIns="179285" tIns="143428" rIns="179285" bIns="143428" rtlCol="0">
            <a:noAutofit/>
          </a:bodyPr>
          <a:lstStyle/>
          <a:p>
            <a:pPr marL="0" marR="0" lvl="0" indent="0" algn="ctr" defTabSz="914367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88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 smtClean="0">
                <a:solidFill>
                  <a:srgbClr val="FFFFFF"/>
                </a:solidFill>
                <a:latin typeface="Segoe UI"/>
              </a:rPr>
              <a:t>Laxmi </a:t>
            </a:r>
            <a:r>
              <a:rPr lang="en-US" sz="1600" kern="0" dirty="0">
                <a:solidFill>
                  <a:srgbClr val="FFFFFF"/>
                </a:solidFill>
                <a:latin typeface="Segoe UI"/>
              </a:rPr>
              <a:t>Korada Laxmi.Korada@microsoft.com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gradFill>
                <a:gsLst>
                  <a:gs pos="2917">
                    <a:srgbClr val="FFFFFF"/>
                  </a:gs>
                  <a:gs pos="3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231088" y="4267402"/>
            <a:ext cx="7524000" cy="884204"/>
          </a:xfrm>
          <a:prstGeom prst="rect">
            <a:avLst/>
          </a:prstGeom>
          <a:noFill/>
          <a:ln w="9525" algn="ctr">
            <a:solidFill>
              <a:sysClr val="windowText" lastClr="000000"/>
            </a:solidFill>
            <a:prstDash val="dash"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defTabSz="914103" eaLnBrk="0" hangingPunct="0">
              <a:spcAft>
                <a:spcPts val="600"/>
              </a:spcAft>
              <a:buSzPct val="110000"/>
              <a:defRPr/>
            </a:pPr>
            <a:r>
              <a:rPr lang="en-US" sz="1400" kern="0" dirty="0" smtClean="0">
                <a:solidFill>
                  <a:prstClr val="black"/>
                </a:solidFill>
                <a:latin typeface="Gill Sans MT" pitchFamily="34" charset="0"/>
                <a:sym typeface="Helvetica" panose="020B0604020202020204" pitchFamily="34" charset="0"/>
              </a:rPr>
              <a:t>Partner </a:t>
            </a:r>
            <a:r>
              <a:rPr lang="en-US" sz="1400" kern="0" dirty="0">
                <a:solidFill>
                  <a:prstClr val="black"/>
                </a:solidFill>
                <a:latin typeface="Gill Sans MT" pitchFamily="34" charset="0"/>
                <a:sym typeface="Helvetica" panose="020B0604020202020204" pitchFamily="34" charset="0"/>
              </a:rPr>
              <a:t>technology strategist, CTO role which includes building new solutions with HCL, new practices and also into Build with, Help partners develop practices and solutions on Microsoft Cloud.</a:t>
            </a:r>
            <a:endParaRPr lang="en-IN" sz="1100" kern="0" dirty="0">
              <a:solidFill>
                <a:prstClr val="black"/>
              </a:solidFill>
              <a:latin typeface="Gill Sans MT" pitchFamily="34" charset="0"/>
              <a:sym typeface="Helvetica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6050" y="5403705"/>
            <a:ext cx="3730740" cy="1103167"/>
          </a:xfrm>
          <a:prstGeom prst="rect">
            <a:avLst/>
          </a:prstGeom>
          <a:solidFill>
            <a:srgbClr val="5C2D91"/>
          </a:solidFill>
          <a:ln w="10795" cap="flat" cmpd="sng" algn="ctr">
            <a:solidFill>
              <a:srgbClr val="5C2D91">
                <a:shade val="50000"/>
              </a:srgbClr>
            </a:solidFill>
            <a:prstDash val="solid"/>
          </a:ln>
          <a:effectLst/>
        </p:spPr>
        <p:txBody>
          <a:bodyPr wrap="square" lIns="179285" tIns="143428" rIns="179285" bIns="143428" rtlCol="0" anchor="ctr">
            <a:noAutofit/>
          </a:bodyPr>
          <a:lstStyle/>
          <a:p>
            <a:pPr marL="0" marR="0" lvl="0" indent="0" algn="ctr" defTabSz="914367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88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 smtClean="0">
                <a:solidFill>
                  <a:srgbClr val="FFFFFF"/>
                </a:solidFill>
                <a:latin typeface="Segoe UI"/>
              </a:rPr>
              <a:t>Rafael </a:t>
            </a:r>
            <a:r>
              <a:rPr lang="en-US" sz="1600" kern="0" dirty="0">
                <a:solidFill>
                  <a:srgbClr val="FFFFFF"/>
                </a:solidFill>
                <a:latin typeface="Segoe UI"/>
              </a:rPr>
              <a:t>Hiciano Rafael.Hiciano@microsoft.com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gradFill>
                <a:gsLst>
                  <a:gs pos="2917">
                    <a:srgbClr val="FFFFFF"/>
                  </a:gs>
                  <a:gs pos="3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231088" y="5426038"/>
            <a:ext cx="7524000" cy="1080834"/>
          </a:xfrm>
          <a:prstGeom prst="rect">
            <a:avLst/>
          </a:prstGeom>
          <a:noFill/>
          <a:ln w="9525" algn="ctr">
            <a:solidFill>
              <a:sysClr val="windowText" lastClr="000000"/>
            </a:solidFill>
            <a:prstDash val="dash"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defTabSz="914103" eaLnBrk="0" hangingPunct="0">
              <a:spcAft>
                <a:spcPts val="600"/>
              </a:spcAft>
              <a:buSzPct val="110000"/>
              <a:defRPr/>
            </a:pPr>
            <a:r>
              <a:rPr lang="en-US" sz="1400" kern="0" dirty="0">
                <a:solidFill>
                  <a:prstClr val="black"/>
                </a:solidFill>
                <a:latin typeface="Gill Sans MT" pitchFamily="34" charset="0"/>
                <a:sym typeface="Helvetica" panose="020B0604020202020204" pitchFamily="34" charset="0"/>
              </a:rPr>
              <a:t>Responsible for growing Microsoft's Analytics, Artificial Intelligence and Big Data business thru System Integrators. Manage a portfolio of strategic alliance partners to migrate, co-develop and co-sell IP solutions to the largest Enterprise Customers. Develop the channel strategy to drive adoption of the </a:t>
            </a:r>
            <a:r>
              <a:rPr lang="en-US" sz="1400" kern="0" dirty="0" smtClean="0">
                <a:solidFill>
                  <a:prstClr val="black"/>
                </a:solidFill>
                <a:latin typeface="Gill Sans MT" pitchFamily="34" charset="0"/>
                <a:sym typeface="Helvetica" panose="020B0604020202020204" pitchFamily="34" charset="0"/>
              </a:rPr>
              <a:t>Azure Data &amp; AI</a:t>
            </a:r>
            <a:endParaRPr lang="en-IN" sz="1100" kern="0" dirty="0">
              <a:solidFill>
                <a:prstClr val="black"/>
              </a:solidFill>
              <a:latin typeface="Gill Sans MT" pitchFamily="34" charset="0"/>
              <a:sym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8746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Microsoft Azure pre-sales architecture support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06294" y="1229457"/>
            <a:ext cx="5508000" cy="3852000"/>
          </a:xfrm>
          <a:prstGeom prst="rect">
            <a:avLst/>
          </a:prstGeom>
          <a:ln>
            <a:solidFill>
              <a:sysClr val="windowText" lastClr="000000"/>
            </a:solidFill>
          </a:ln>
        </p:spPr>
        <p:txBody>
          <a:bodyPr vert="horz" wrap="square" lIns="146304" tIns="91440" rIns="146304" bIns="91440" rtlCol="0">
            <a:spAutoFit/>
          </a:bodyPr>
          <a:lstStyle>
            <a:lvl1pPr marL="281677" marR="0" indent="-281677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Arial" pitchFamily="34" charset="0"/>
              <a:buChar char="•"/>
              <a:tabLst/>
              <a:defRPr sz="3137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20702" marR="0" indent="-228601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353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85803" marR="0" indent="-165101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961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863603" marR="0" indent="-177801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765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028704" marR="0" indent="-165101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765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14509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93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77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61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05050"/>
              </a:buClr>
              <a:buSzPct val="90000"/>
              <a:buFont typeface="Arial" pitchFamily="34" charset="0"/>
              <a:buNone/>
              <a:tabLst/>
              <a:defRPr/>
            </a:pPr>
            <a:r>
              <a:rPr kumimoji="0" lang="en-GB" sz="1600" b="1" i="0" u="sng" strike="noStrike" kern="1200" cap="none" spc="0" normalizeH="0" baseline="0" noProof="0" dirty="0" smtClean="0">
                <a:ln>
                  <a:noFill/>
                </a:ln>
                <a:solidFill>
                  <a:srgbClr val="32145A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What We Do</a:t>
            </a:r>
          </a:p>
          <a:p>
            <a:pPr marL="0" marR="0" lvl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05050"/>
              </a:buClr>
              <a:buSzPct val="90000"/>
              <a:buFont typeface="Arial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145A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Technical Architecture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2145A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: Most customers have a significant level of IT complexity, and given the right level of information (and assumptions) about the existing IT landscape, our architects can help develop a robust technical architecture &amp; design</a:t>
            </a:r>
          </a:p>
          <a:p>
            <a:pPr marL="0" marR="0" lvl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05050"/>
              </a:buClr>
              <a:buSzPct val="90000"/>
              <a:buFont typeface="Arial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145A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Azure Bill of Materials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2145A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: For Azure IaaS deployments of our architects can supply a bill of materials</a:t>
            </a:r>
          </a:p>
          <a:p>
            <a:pPr marL="0" marR="0" lvl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05050"/>
              </a:buClr>
              <a:buSzPct val="90000"/>
              <a:buFont typeface="Arial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145A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Solution Validation: 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2145A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Ensuring that a proposed solution meets best-practices and guidance</a:t>
            </a:r>
            <a:endParaRPr kumimoji="0" lang="en-GB" sz="1600" b="1" i="0" u="none" strike="noStrike" kern="1200" cap="none" spc="0" normalizeH="0" baseline="0" noProof="0" dirty="0" smtClean="0">
              <a:ln>
                <a:noFill/>
              </a:ln>
              <a:solidFill>
                <a:srgbClr val="32145A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05050"/>
              </a:buClr>
              <a:buSzPct val="90000"/>
              <a:buFont typeface="Arial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145A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RFP Responses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2145A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: most RFPs have sections regarding architecture and integration, which our architects can help answer.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gradFill>
                <a:gsLst>
                  <a:gs pos="1250">
                    <a:srgbClr val="505050"/>
                  </a:gs>
                  <a:gs pos="100000">
                    <a:srgbClr val="505050"/>
                  </a:gs>
                </a:gsLst>
                <a:lin ang="5400000" scaled="0"/>
              </a:gra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6094412" y="1229459"/>
            <a:ext cx="5508000" cy="3852000"/>
          </a:xfrm>
          <a:prstGeom prst="rect">
            <a:avLst/>
          </a:prstGeom>
          <a:ln>
            <a:solidFill>
              <a:sysClr val="windowText" lastClr="000000"/>
            </a:solidFill>
          </a:ln>
        </p:spPr>
        <p:txBody>
          <a:bodyPr vert="horz" wrap="square" lIns="146304" tIns="91440" rIns="146304" bIns="91440" rtlCol="0">
            <a:spAutoFit/>
          </a:bodyPr>
          <a:lstStyle>
            <a:lvl1pPr marL="281677" marR="0" indent="-281677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Arial" pitchFamily="34" charset="0"/>
              <a:buChar char="•"/>
              <a:tabLst/>
              <a:defRPr sz="3137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20702" marR="0" indent="-228601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353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85803" marR="0" indent="-165101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961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863603" marR="0" indent="-177801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765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028704" marR="0" indent="-165101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765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14509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93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77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61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05050"/>
              </a:buClr>
              <a:buSzPct val="90000"/>
              <a:buFont typeface="Arial" pitchFamily="34" charset="0"/>
              <a:buNone/>
              <a:tabLst/>
              <a:defRPr/>
            </a:pPr>
            <a:r>
              <a:rPr kumimoji="0" lang="en-GB" sz="1600" b="1" i="0" u="sng" strike="noStrike" kern="1200" cap="none" spc="0" normalizeH="0" baseline="0" noProof="0" dirty="0" smtClean="0">
                <a:ln>
                  <a:noFill/>
                </a:ln>
                <a:solidFill>
                  <a:srgbClr val="32145A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What We Don’t</a:t>
            </a:r>
          </a:p>
          <a:p>
            <a:pPr marL="0" marR="0" lvl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05050"/>
              </a:buClr>
              <a:buSzPct val="90000"/>
              <a:buFont typeface="Arial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145A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Product Technical Support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2145A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: Product issues &amp; troubleshooting will need to be handled by Microsoft Premier Support</a:t>
            </a:r>
          </a:p>
          <a:p>
            <a:pPr marL="0" marR="0" lvl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05050"/>
              </a:buClr>
              <a:buSzPct val="90000"/>
              <a:buFont typeface="Arial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145A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Pricing &amp; Licensing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2145A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: Although we can supply a bill of materials with list pricing, partners will still need to supply customer-specific pricing</a:t>
            </a:r>
          </a:p>
          <a:p>
            <a:pPr marL="0" marR="0" lvl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05050"/>
              </a:buClr>
              <a:buSzPct val="90000"/>
              <a:buFont typeface="Arial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145A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Consulting Services Estimates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2145A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: Partners will still need to estimate implementation effort, provide project plans and costs</a:t>
            </a:r>
          </a:p>
          <a:p>
            <a:pPr marL="0" marR="0" lvl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05050"/>
              </a:buClr>
              <a:buSzPct val="90000"/>
              <a:buFont typeface="Arial" pitchFamily="34" charset="0"/>
              <a:buNone/>
              <a:tabLst/>
              <a:defRPr/>
            </a:pPr>
            <a:r>
              <a:rPr kumimoji="0" lang="en-GB" sz="1600" b="1" i="0" u="sng" strike="noStrike" kern="1200" cap="none" spc="0" normalizeH="0" baseline="0" noProof="0" dirty="0" smtClean="0">
                <a:ln>
                  <a:noFill/>
                </a:ln>
                <a:solidFill>
                  <a:srgbClr val="32145A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What We Might (for large deals</a:t>
            </a:r>
            <a:r>
              <a:rPr kumimoji="0" lang="en-GB" sz="1600" b="1" i="0" u="sng" strike="noStrike" kern="1200" cap="none" spc="0" normalizeH="0" baseline="0" noProof="0" dirty="0" smtClean="0">
                <a:ln>
                  <a:noFill/>
                </a:ln>
                <a:solidFill>
                  <a:srgbClr val="32145A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Wingdings" panose="05000000000000000000" pitchFamily="2" charset="2"/>
              </a:rPr>
              <a:t>)</a:t>
            </a:r>
            <a:endParaRPr kumimoji="0" lang="en-GB" sz="1600" b="1" i="0" u="sng" strike="noStrike" kern="1200" cap="none" spc="0" normalizeH="0" baseline="0" noProof="0" dirty="0" smtClean="0">
              <a:ln>
                <a:noFill/>
              </a:ln>
              <a:solidFill>
                <a:srgbClr val="32145A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05050"/>
              </a:buClr>
              <a:buSzPct val="90000"/>
              <a:buFont typeface="Arial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145A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Demos, </a:t>
            </a:r>
            <a:r>
              <a:rPr kumimoji="0" lang="en-GB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2145A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PoCs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145A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&amp; Pilots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2145A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: Our architects work on multiple opportunities concurrently, which make it impossible to support these kinds of “depth” activities for every deal</a:t>
            </a:r>
          </a:p>
        </p:txBody>
      </p:sp>
    </p:spTree>
    <p:extLst>
      <p:ext uri="{BB962C8B-B14F-4D97-AF65-F5344CB8AC3E}">
        <p14:creationId xmlns:p14="http://schemas.microsoft.com/office/powerpoint/2010/main" val="286229125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HCL Microsoft Alliance Contact</a:t>
            </a:r>
            <a:endParaRPr lang="en-IN" dirty="0"/>
          </a:p>
        </p:txBody>
      </p:sp>
      <p:sp>
        <p:nvSpPr>
          <p:cNvPr id="13" name="TextBox 12"/>
          <p:cNvSpPr txBox="1"/>
          <p:nvPr/>
        </p:nvSpPr>
        <p:spPr>
          <a:xfrm>
            <a:off x="346050" y="2768976"/>
            <a:ext cx="3730740" cy="936000"/>
          </a:xfrm>
          <a:prstGeom prst="rect">
            <a:avLst/>
          </a:prstGeom>
          <a:solidFill>
            <a:srgbClr val="5C2D91"/>
          </a:solidFill>
          <a:ln w="10795" cap="flat" cmpd="sng" algn="ctr">
            <a:solidFill>
              <a:srgbClr val="5C2D91">
                <a:shade val="50000"/>
              </a:srgbClr>
            </a:solidFill>
            <a:prstDash val="solid"/>
          </a:ln>
          <a:effectLst/>
        </p:spPr>
        <p:txBody>
          <a:bodyPr wrap="square" lIns="179285" tIns="143428" rIns="179285" bIns="143428" rtlCol="0" anchor="ctr">
            <a:spAutoFit/>
          </a:bodyPr>
          <a:lstStyle/>
          <a:p>
            <a:pPr marL="0" marR="0" lvl="0" indent="0" algn="ctr" defTabSz="914367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88"/>
              </a:spcAft>
              <a:buClrTx/>
              <a:buSzTx/>
              <a:buFontTx/>
              <a:buNone/>
              <a:tabLst/>
              <a:defRPr/>
            </a:pPr>
            <a:r>
              <a:rPr lang="en-GB" sz="1600" kern="0" dirty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Segoe UI"/>
              </a:rPr>
              <a:t>Dhruv Kohli </a:t>
            </a:r>
            <a:endParaRPr lang="en-GB" sz="1600" kern="0" dirty="0" smtClean="0">
              <a:gradFill>
                <a:gsLst>
                  <a:gs pos="2917">
                    <a:srgbClr val="FFFFFF"/>
                  </a:gs>
                  <a:gs pos="30000">
                    <a:srgbClr val="FFFFFF"/>
                  </a:gs>
                </a:gsLst>
                <a:lin ang="5400000" scaled="0"/>
              </a:gradFill>
              <a:latin typeface="Segoe UI"/>
            </a:endParaRPr>
          </a:p>
          <a:p>
            <a:pPr marL="0" marR="0" lvl="0" indent="0" algn="ctr" defTabSz="914367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88"/>
              </a:spcAft>
              <a:buClrTx/>
              <a:buSzTx/>
              <a:buFontTx/>
              <a:buNone/>
              <a:tabLst/>
              <a:defRPr/>
            </a:pPr>
            <a:r>
              <a:rPr lang="en-GB" sz="1600" kern="0" dirty="0" smtClean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Segoe UI"/>
              </a:rPr>
              <a:t>DhruvK@hcl.com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gradFill>
                <a:gsLst>
                  <a:gs pos="2917">
                    <a:srgbClr val="FFFFFF"/>
                  </a:gs>
                  <a:gs pos="3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6050" y="1653553"/>
            <a:ext cx="3730740" cy="936000"/>
          </a:xfrm>
          <a:prstGeom prst="rect">
            <a:avLst/>
          </a:prstGeom>
          <a:solidFill>
            <a:srgbClr val="5C2D91"/>
          </a:solidFill>
          <a:ln w="10795" cap="flat" cmpd="sng" algn="ctr">
            <a:solidFill>
              <a:srgbClr val="5C2D91">
                <a:shade val="50000"/>
              </a:srgbClr>
            </a:solidFill>
            <a:prstDash val="solid"/>
          </a:ln>
          <a:effectLst/>
        </p:spPr>
        <p:txBody>
          <a:bodyPr wrap="square" lIns="179285" tIns="143428" rIns="179285" bIns="143428" rtlCol="0" anchor="ctr">
            <a:spAutoFit/>
          </a:bodyPr>
          <a:lstStyle/>
          <a:p>
            <a:pPr marL="0" marR="0" lvl="0" indent="0" algn="ctr" defTabSz="914367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88"/>
              </a:spcAft>
              <a:buClrTx/>
              <a:buSzTx/>
              <a:buFontTx/>
              <a:buNone/>
              <a:tabLst/>
              <a:defRPr/>
            </a:pPr>
            <a:r>
              <a:rPr lang="en-GB" sz="1600" kern="0" dirty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Segoe UI"/>
              </a:rPr>
              <a:t>Donald Jones </a:t>
            </a:r>
            <a:r>
              <a:rPr lang="en-GB" sz="1600" kern="0" dirty="0" smtClean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Segoe UI"/>
              </a:rPr>
              <a:t>don.jones@hcl.com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gradFill>
                <a:gsLst>
                  <a:gs pos="2917">
                    <a:srgbClr val="FFFFFF"/>
                  </a:gs>
                  <a:gs pos="3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37712" y="1653553"/>
            <a:ext cx="7544818" cy="936000"/>
          </a:xfrm>
          <a:prstGeom prst="rect">
            <a:avLst/>
          </a:prstGeom>
          <a:noFill/>
          <a:ln w="9525" algn="ctr">
            <a:solidFill>
              <a:sysClr val="windowText" lastClr="000000"/>
            </a:solidFill>
            <a:prstDash val="dash"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defTabSz="914103" eaLnBrk="0" hangingPunct="0">
              <a:spcAft>
                <a:spcPts val="600"/>
              </a:spcAft>
              <a:buSzPct val="110000"/>
              <a:defRPr/>
            </a:pPr>
            <a:r>
              <a:rPr lang="en-IN" sz="1400" kern="0" dirty="0" smtClean="0">
                <a:solidFill>
                  <a:prstClr val="black"/>
                </a:solidFill>
                <a:latin typeface="Gill Sans MT" pitchFamily="34" charset="0"/>
                <a:sym typeface="Helvetica" panose="020B0604020202020204" pitchFamily="34" charset="0"/>
              </a:rPr>
              <a:t>HCL Global Alliance Director for Microsoft based out of Redmond</a:t>
            </a:r>
            <a:endParaRPr lang="en-IN" sz="1200" kern="0" dirty="0">
              <a:solidFill>
                <a:prstClr val="black"/>
              </a:solidFill>
              <a:latin typeface="Gill Sans MT" pitchFamily="34" charset="0"/>
              <a:sym typeface="Helvetica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237711" y="2768976"/>
            <a:ext cx="7544819" cy="936000"/>
          </a:xfrm>
          <a:prstGeom prst="rect">
            <a:avLst/>
          </a:prstGeom>
          <a:noFill/>
          <a:ln w="9525" algn="ctr">
            <a:solidFill>
              <a:sysClr val="windowText" lastClr="000000"/>
            </a:solidFill>
            <a:prstDash val="dash"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defTabSz="914103" eaLnBrk="0" hangingPunct="0">
              <a:spcAft>
                <a:spcPts val="600"/>
              </a:spcAft>
              <a:buSzPct val="110000"/>
              <a:defRPr/>
            </a:pPr>
            <a:r>
              <a:rPr lang="en-US" sz="1400" kern="0" dirty="0" smtClean="0">
                <a:solidFill>
                  <a:prstClr val="black"/>
                </a:solidFill>
                <a:latin typeface="Gill Sans MT" pitchFamily="34" charset="0"/>
                <a:sym typeface="Helvetica" panose="020B0604020202020204" pitchFamily="34" charset="0"/>
              </a:rPr>
              <a:t>From Cloud Native Group, Responsible for all Microsoft Alliance discussions, Azure Deal registration process, Azure CSP Program, Project Citrus Program and ISV Migration Factory </a:t>
            </a:r>
            <a:endParaRPr lang="en-IN" sz="1100" kern="0" dirty="0">
              <a:solidFill>
                <a:prstClr val="black"/>
              </a:solidFill>
              <a:latin typeface="Gill Sans MT" pitchFamily="34" charset="0"/>
              <a:sym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7969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Microsoft CSP Program</a:t>
            </a: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313742" y="1044685"/>
            <a:ext cx="11560395" cy="1909036"/>
          </a:xfrm>
          <a:prstGeom prst="rect">
            <a:avLst/>
          </a:prstGeom>
          <a:noFill/>
          <a:ln w="9525" algn="ctr">
            <a:solidFill>
              <a:sysClr val="windowText" lastClr="000000"/>
            </a:solidFill>
            <a:prstDash val="dash"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defTabSz="914103" eaLnBrk="0" hangingPunct="0">
              <a:spcAft>
                <a:spcPts val="600"/>
              </a:spcAft>
              <a:buSzPct val="110000"/>
              <a:defRPr/>
            </a:pPr>
            <a:r>
              <a:rPr lang="en-US" sz="1350" b="1" kern="0" dirty="0">
                <a:solidFill>
                  <a:prstClr val="black"/>
                </a:solidFill>
                <a:latin typeface="Gill Sans MT" pitchFamily="34" charset="0"/>
                <a:sym typeface="Helvetica" panose="020B0604020202020204" pitchFamily="34" charset="0"/>
              </a:rPr>
              <a:t>HCL Signs Strategic Partnership Agreement With Microsoft For </a:t>
            </a:r>
            <a:r>
              <a:rPr lang="en-US" sz="1350" b="1" kern="0" dirty="0" smtClean="0">
                <a:solidFill>
                  <a:prstClr val="black"/>
                </a:solidFill>
                <a:latin typeface="Gill Sans MT" pitchFamily="34" charset="0"/>
                <a:sym typeface="Helvetica" panose="020B0604020202020204" pitchFamily="34" charset="0"/>
              </a:rPr>
              <a:t>Azure</a:t>
            </a:r>
          </a:p>
          <a:p>
            <a:pPr defTabSz="914103" eaLnBrk="0" hangingPunct="0">
              <a:spcAft>
                <a:spcPts val="600"/>
              </a:spcAft>
              <a:buSzPct val="110000"/>
              <a:defRPr/>
            </a:pPr>
            <a:r>
              <a:rPr lang="en-US" sz="1350" kern="0" dirty="0">
                <a:solidFill>
                  <a:prstClr val="black"/>
                </a:solidFill>
                <a:latin typeface="Gill Sans MT" pitchFamily="34" charset="0"/>
                <a:sym typeface="Helvetica" panose="020B0604020202020204" pitchFamily="34" charset="0"/>
              </a:rPr>
              <a:t>We are glad to announce that HCL and Microsoft have signed a strategic agreement for Azure Cloud Solution Provider (CSP) program. The objective of this agreement is to drive HCL-led Azure Managed Services Cloud Business through Azure CSP and increase the revenue profile of all associated MODE 1-2-3 business teams</a:t>
            </a:r>
            <a:r>
              <a:rPr lang="en-US" sz="1350" kern="0" dirty="0" smtClean="0">
                <a:solidFill>
                  <a:prstClr val="black"/>
                </a:solidFill>
                <a:latin typeface="Gill Sans MT" pitchFamily="34" charset="0"/>
                <a:sym typeface="Helvetica" panose="020B0604020202020204" pitchFamily="34" charset="0"/>
              </a:rPr>
              <a:t>. The </a:t>
            </a:r>
            <a:r>
              <a:rPr lang="en-US" sz="1350" kern="0" dirty="0">
                <a:solidFill>
                  <a:prstClr val="black"/>
                </a:solidFill>
                <a:latin typeface="Gill Sans MT" pitchFamily="34" charset="0"/>
                <a:sym typeface="Helvetica" panose="020B0604020202020204" pitchFamily="34" charset="0"/>
              </a:rPr>
              <a:t>flexible and committed discount price for a deal period will provide us an edge to develop net new logos and get deeper business from HCL’s top 150 accounts. </a:t>
            </a:r>
            <a:endParaRPr lang="en-US" sz="1350" kern="0" dirty="0" smtClean="0">
              <a:solidFill>
                <a:prstClr val="black"/>
              </a:solidFill>
              <a:latin typeface="Gill Sans MT" pitchFamily="34" charset="0"/>
              <a:sym typeface="Helvetica" panose="020B0604020202020204" pitchFamily="34" charset="0"/>
            </a:endParaRPr>
          </a:p>
          <a:p>
            <a:pPr defTabSz="914103" eaLnBrk="0" hangingPunct="0">
              <a:spcAft>
                <a:spcPts val="600"/>
              </a:spcAft>
              <a:buSzPct val="110000"/>
              <a:defRPr/>
            </a:pPr>
            <a:r>
              <a:rPr lang="en-US" sz="1350" kern="0" dirty="0" smtClean="0">
                <a:solidFill>
                  <a:prstClr val="black"/>
                </a:solidFill>
                <a:latin typeface="Gill Sans MT" pitchFamily="34" charset="0"/>
                <a:sym typeface="Helvetica" panose="020B0604020202020204" pitchFamily="34" charset="0"/>
              </a:rPr>
              <a:t>The </a:t>
            </a:r>
            <a:r>
              <a:rPr lang="en-US" sz="1350" kern="0" dirty="0">
                <a:solidFill>
                  <a:prstClr val="black"/>
                </a:solidFill>
                <a:latin typeface="Gill Sans MT" pitchFamily="34" charset="0"/>
                <a:sym typeface="Helvetica" panose="020B0604020202020204" pitchFamily="34" charset="0"/>
              </a:rPr>
              <a:t>agreement will also help HCL boost Azure CSP reselling to existing customers and building multi-year deal construct with net new customer. Besides, the program will give us several benefits, including multi-year discount predictability on CSP, regional rebates, incentives to accelerate customer wins, additional value to our customer deals and more. </a:t>
            </a:r>
            <a:endParaRPr lang="en-US" sz="1350" kern="0" dirty="0" smtClean="0">
              <a:solidFill>
                <a:prstClr val="black"/>
              </a:solidFill>
              <a:latin typeface="Gill Sans MT" pitchFamily="34" charset="0"/>
              <a:sym typeface="Helvetica" panose="020B0604020202020204" pitchFamily="34" charset="0"/>
            </a:endParaRPr>
          </a:p>
          <a:p>
            <a:pPr defTabSz="914103" eaLnBrk="0" hangingPunct="0">
              <a:spcAft>
                <a:spcPts val="600"/>
              </a:spcAft>
              <a:buSzPct val="110000"/>
              <a:defRPr/>
            </a:pPr>
            <a:endParaRPr lang="en-US" sz="1350" kern="0" dirty="0">
              <a:solidFill>
                <a:prstClr val="black"/>
              </a:solidFill>
              <a:latin typeface="Gill Sans MT" pitchFamily="34" charset="0"/>
              <a:sym typeface="Helvetica" panose="020B0604020202020204" pitchFamily="34" charset="0"/>
            </a:endParaRPr>
          </a:p>
          <a:p>
            <a:pPr defTabSz="914103" eaLnBrk="0" hangingPunct="0">
              <a:spcAft>
                <a:spcPts val="600"/>
              </a:spcAft>
              <a:buSzPct val="110000"/>
              <a:defRPr/>
            </a:pPr>
            <a:endParaRPr lang="en-US" sz="1350" kern="0" dirty="0" smtClean="0">
              <a:solidFill>
                <a:prstClr val="black"/>
              </a:solidFill>
              <a:latin typeface="Gill Sans MT" pitchFamily="34" charset="0"/>
              <a:sym typeface="Helvetica" panose="020B0604020202020204" pitchFamily="34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313742" y="3093218"/>
            <a:ext cx="4905183" cy="251817"/>
          </a:xfrm>
          <a:prstGeom prst="rect">
            <a:avLst/>
          </a:prstGeom>
          <a:solidFill>
            <a:srgbClr val="5B9BD5">
              <a:lumMod val="75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>
            <a:defPPr>
              <a:defRPr lang="en-US"/>
            </a:defPPr>
            <a:lvl1pPr algn="ctr" defTabSz="914400">
              <a:defRPr sz="1200">
                <a:solidFill>
                  <a:prstClr val="black"/>
                </a:solidFill>
                <a:latin typeface="Gill Sans MT" pitchFamily="34" charset="0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pPr defTabSz="1218804" eaLnBrk="0" hangingPunct="0">
              <a:defRPr/>
            </a:pPr>
            <a:r>
              <a:rPr lang="en-US" b="1" kern="0" dirty="0">
                <a:solidFill>
                  <a:prstClr val="white"/>
                </a:solidFill>
                <a:sym typeface="Helvetica" panose="020B0604020202020204" pitchFamily="34" charset="0"/>
              </a:rPr>
              <a:t>Key Highlights Of The Strategic Agreement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13742" y="3373517"/>
            <a:ext cx="11560395" cy="3025462"/>
          </a:xfrm>
          <a:prstGeom prst="rect">
            <a:avLst/>
          </a:prstGeom>
          <a:noFill/>
          <a:ln w="9525" algn="ctr">
            <a:solidFill>
              <a:sysClr val="windowText" lastClr="000000"/>
            </a:solidFill>
            <a:prstDash val="dash"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marL="285750" indent="-285750" defTabSz="914103" eaLnBrk="0" hangingPunct="0">
              <a:spcAft>
                <a:spcPts val="400"/>
              </a:spcAft>
              <a:buSzPct val="110000"/>
              <a:buFont typeface="Arial" panose="020B0604020202020204" pitchFamily="34" charset="0"/>
              <a:buChar char="•"/>
              <a:defRPr/>
            </a:pPr>
            <a:r>
              <a:rPr lang="en-US" sz="1350" kern="0" dirty="0" smtClean="0">
                <a:solidFill>
                  <a:prstClr val="black"/>
                </a:solidFill>
                <a:latin typeface="Gill Sans MT" pitchFamily="34" charset="0"/>
                <a:sym typeface="Helvetica" panose="020B0604020202020204" pitchFamily="34" charset="0"/>
              </a:rPr>
              <a:t>Minimum </a:t>
            </a:r>
            <a:r>
              <a:rPr lang="en-US" sz="1350" kern="0" dirty="0">
                <a:solidFill>
                  <a:prstClr val="black"/>
                </a:solidFill>
                <a:latin typeface="Gill Sans MT" pitchFamily="34" charset="0"/>
                <a:sym typeface="Helvetica" panose="020B0604020202020204" pitchFamily="34" charset="0"/>
              </a:rPr>
              <a:t>20% guaranteed discount on the Azure list price on pay-as-you-go service for the deals, which gets signed before June 30th, 2019. This is a multi-year discount commitment for the entire period of deal that HCL signs between now and June 2019.</a:t>
            </a:r>
          </a:p>
          <a:p>
            <a:pPr marL="285750" indent="-285750" defTabSz="914103" eaLnBrk="0" hangingPunct="0">
              <a:spcAft>
                <a:spcPts val="400"/>
              </a:spcAft>
              <a:buSzPct val="110000"/>
              <a:buFont typeface="Arial" panose="020B0604020202020204" pitchFamily="34" charset="0"/>
              <a:buChar char="•"/>
              <a:defRPr/>
            </a:pPr>
            <a:r>
              <a:rPr lang="en-US" sz="1350" kern="0" dirty="0">
                <a:solidFill>
                  <a:prstClr val="black"/>
                </a:solidFill>
                <a:latin typeface="Gill Sans MT" pitchFamily="34" charset="0"/>
                <a:sym typeface="Helvetica" panose="020B0604020202020204" pitchFamily="34" charset="0"/>
              </a:rPr>
              <a:t> </a:t>
            </a:r>
            <a:r>
              <a:rPr lang="en-US" sz="1350" kern="0" dirty="0" smtClean="0">
                <a:solidFill>
                  <a:prstClr val="black"/>
                </a:solidFill>
                <a:latin typeface="Gill Sans MT" pitchFamily="34" charset="0"/>
                <a:sym typeface="Helvetica" panose="020B0604020202020204" pitchFamily="34" charset="0"/>
              </a:rPr>
              <a:t>Additional </a:t>
            </a:r>
            <a:r>
              <a:rPr lang="en-US" sz="1350" kern="0" dirty="0">
                <a:solidFill>
                  <a:prstClr val="black"/>
                </a:solidFill>
                <a:latin typeface="Gill Sans MT" pitchFamily="34" charset="0"/>
                <a:sym typeface="Helvetica" panose="020B0604020202020204" pitchFamily="34" charset="0"/>
              </a:rPr>
              <a:t>regional rebates based on the revenue from the sale of Azure cloud, contributed to sales GM.</a:t>
            </a:r>
          </a:p>
          <a:p>
            <a:pPr marL="285750" indent="-285750" defTabSz="914103" eaLnBrk="0" hangingPunct="0">
              <a:spcAft>
                <a:spcPts val="400"/>
              </a:spcAft>
              <a:buSzPct val="110000"/>
              <a:buFont typeface="Arial" panose="020B0604020202020204" pitchFamily="34" charset="0"/>
              <a:buChar char="•"/>
              <a:defRPr/>
            </a:pPr>
            <a:r>
              <a:rPr lang="en-US" sz="1350" kern="0" dirty="0">
                <a:solidFill>
                  <a:prstClr val="black"/>
                </a:solidFill>
                <a:latin typeface="Gill Sans MT" pitchFamily="34" charset="0"/>
                <a:sym typeface="Helvetica" panose="020B0604020202020204" pitchFamily="34" charset="0"/>
              </a:rPr>
              <a:t> </a:t>
            </a:r>
            <a:r>
              <a:rPr lang="en-US" sz="1350" kern="0" dirty="0" smtClean="0">
                <a:solidFill>
                  <a:prstClr val="black"/>
                </a:solidFill>
                <a:latin typeface="Gill Sans MT" pitchFamily="34" charset="0"/>
                <a:sym typeface="Helvetica" panose="020B0604020202020204" pitchFamily="34" charset="0"/>
              </a:rPr>
              <a:t>Azure </a:t>
            </a:r>
            <a:r>
              <a:rPr lang="en-US" sz="1350" kern="0" dirty="0">
                <a:solidFill>
                  <a:prstClr val="black"/>
                </a:solidFill>
                <a:latin typeface="Gill Sans MT" pitchFamily="34" charset="0"/>
                <a:sym typeface="Helvetica" panose="020B0604020202020204" pitchFamily="34" charset="0"/>
              </a:rPr>
              <a:t>hybrid benefits, which allow HCL’s customers to use their on-premises Window Server licenses to run Windows virtual machine in Azure. Customer with existing licenses will have to pay only for Azure base compute (Linux) rate. </a:t>
            </a:r>
          </a:p>
          <a:p>
            <a:pPr marL="285750" indent="-285750" defTabSz="914103" eaLnBrk="0" hangingPunct="0">
              <a:spcAft>
                <a:spcPts val="400"/>
              </a:spcAft>
              <a:buSzPct val="110000"/>
              <a:buFont typeface="Arial" panose="020B0604020202020204" pitchFamily="34" charset="0"/>
              <a:buChar char="•"/>
              <a:defRPr/>
            </a:pPr>
            <a:r>
              <a:rPr lang="en-US" sz="1350" kern="0" dirty="0">
                <a:solidFill>
                  <a:prstClr val="black"/>
                </a:solidFill>
                <a:latin typeface="Gill Sans MT" pitchFamily="34" charset="0"/>
                <a:sym typeface="Helvetica" panose="020B0604020202020204" pitchFamily="34" charset="0"/>
              </a:rPr>
              <a:t> </a:t>
            </a:r>
            <a:r>
              <a:rPr lang="en-US" sz="1350" kern="0" dirty="0" smtClean="0">
                <a:solidFill>
                  <a:prstClr val="black"/>
                </a:solidFill>
                <a:latin typeface="Gill Sans MT" pitchFamily="34" charset="0"/>
                <a:sym typeface="Helvetica" panose="020B0604020202020204" pitchFamily="34" charset="0"/>
              </a:rPr>
              <a:t>Reserves </a:t>
            </a:r>
            <a:r>
              <a:rPr lang="en-US" sz="1350" kern="0" dirty="0">
                <a:solidFill>
                  <a:prstClr val="black"/>
                </a:solidFill>
                <a:latin typeface="Gill Sans MT" pitchFamily="34" charset="0"/>
                <a:sym typeface="Helvetica" panose="020B0604020202020204" pitchFamily="34" charset="0"/>
              </a:rPr>
              <a:t>instances purchase enabled on CSP.</a:t>
            </a:r>
          </a:p>
          <a:p>
            <a:pPr marL="285750" indent="-285750" defTabSz="914103" eaLnBrk="0" hangingPunct="0">
              <a:spcAft>
                <a:spcPts val="400"/>
              </a:spcAft>
              <a:buSzPct val="110000"/>
              <a:buFont typeface="Arial" panose="020B0604020202020204" pitchFamily="34" charset="0"/>
              <a:buChar char="•"/>
              <a:defRPr/>
            </a:pPr>
            <a:r>
              <a:rPr lang="en-US" sz="1350" kern="0" dirty="0">
                <a:solidFill>
                  <a:prstClr val="black"/>
                </a:solidFill>
                <a:latin typeface="Gill Sans MT" pitchFamily="34" charset="0"/>
                <a:sym typeface="Helvetica" panose="020B0604020202020204" pitchFamily="34" charset="0"/>
              </a:rPr>
              <a:t> </a:t>
            </a:r>
            <a:r>
              <a:rPr lang="en-US" sz="1350" kern="0" dirty="0" smtClean="0">
                <a:solidFill>
                  <a:prstClr val="black"/>
                </a:solidFill>
                <a:latin typeface="Gill Sans MT" pitchFamily="34" charset="0"/>
                <a:sym typeface="Helvetica" panose="020B0604020202020204" pitchFamily="34" charset="0"/>
              </a:rPr>
              <a:t>HCL’s </a:t>
            </a:r>
            <a:r>
              <a:rPr lang="en-US" sz="1350" kern="0" dirty="0">
                <a:solidFill>
                  <a:prstClr val="black"/>
                </a:solidFill>
                <a:latin typeface="Gill Sans MT" pitchFamily="34" charset="0"/>
                <a:sym typeface="Helvetica" panose="020B0604020202020204" pitchFamily="34" charset="0"/>
              </a:rPr>
              <a:t>customers are eligible to get maximum 10% of POC credits, for POC’s and Pre-Production cases, for deal, which are over $50,000 per annum.</a:t>
            </a:r>
          </a:p>
          <a:p>
            <a:pPr marL="285750" indent="-285750" defTabSz="914103" eaLnBrk="0" hangingPunct="0">
              <a:spcAft>
                <a:spcPts val="400"/>
              </a:spcAft>
              <a:buSzPct val="110000"/>
              <a:buFont typeface="Arial" panose="020B0604020202020204" pitchFamily="34" charset="0"/>
              <a:buChar char="•"/>
              <a:defRPr/>
            </a:pPr>
            <a:r>
              <a:rPr lang="en-US" sz="1350" kern="0" dirty="0" smtClean="0">
                <a:solidFill>
                  <a:prstClr val="black"/>
                </a:solidFill>
                <a:latin typeface="Gill Sans MT" pitchFamily="34" charset="0"/>
                <a:sym typeface="Helvetica" panose="020B0604020202020204" pitchFamily="34" charset="0"/>
              </a:rPr>
              <a:t>50,000 </a:t>
            </a:r>
            <a:r>
              <a:rPr lang="en-US" sz="1350" kern="0" dirty="0">
                <a:solidFill>
                  <a:prstClr val="black"/>
                </a:solidFill>
                <a:latin typeface="Gill Sans MT" pitchFamily="34" charset="0"/>
                <a:sym typeface="Helvetica" panose="020B0604020202020204" pitchFamily="34" charset="0"/>
              </a:rPr>
              <a:t>licenses of </a:t>
            </a:r>
            <a:r>
              <a:rPr lang="en-US" sz="1350" kern="0" dirty="0" err="1">
                <a:solidFill>
                  <a:prstClr val="black"/>
                </a:solidFill>
                <a:latin typeface="Gill Sans MT" pitchFamily="34" charset="0"/>
                <a:sym typeface="Helvetica" panose="020B0604020202020204" pitchFamily="34" charset="0"/>
              </a:rPr>
              <a:t>Cloudamize</a:t>
            </a:r>
            <a:r>
              <a:rPr lang="en-US" sz="1350" kern="0" dirty="0">
                <a:solidFill>
                  <a:prstClr val="black"/>
                </a:solidFill>
                <a:latin typeface="Gill Sans MT" pitchFamily="34" charset="0"/>
                <a:sym typeface="Helvetica" panose="020B0604020202020204" pitchFamily="34" charset="0"/>
              </a:rPr>
              <a:t>, assessment tool, made available to HCL for all Azure opportunities.</a:t>
            </a:r>
          </a:p>
          <a:p>
            <a:pPr marL="285750" indent="-285750" defTabSz="914103" eaLnBrk="0" hangingPunct="0">
              <a:spcAft>
                <a:spcPts val="400"/>
              </a:spcAft>
              <a:buSzPct val="110000"/>
              <a:buFont typeface="Arial" panose="020B0604020202020204" pitchFamily="34" charset="0"/>
              <a:buChar char="•"/>
              <a:defRPr/>
            </a:pPr>
            <a:r>
              <a:rPr lang="en-US" sz="1350" kern="0" dirty="0" smtClean="0">
                <a:solidFill>
                  <a:prstClr val="black"/>
                </a:solidFill>
                <a:latin typeface="Gill Sans MT" pitchFamily="34" charset="0"/>
                <a:sym typeface="Helvetica" panose="020B0604020202020204" pitchFamily="34" charset="0"/>
              </a:rPr>
              <a:t>Microsoft </a:t>
            </a:r>
            <a:r>
              <a:rPr lang="en-US" sz="1350" kern="0" dirty="0">
                <a:solidFill>
                  <a:prstClr val="black"/>
                </a:solidFill>
                <a:latin typeface="Gill Sans MT" pitchFamily="34" charset="0"/>
                <a:sym typeface="Helvetica" panose="020B0604020202020204" pitchFamily="34" charset="0"/>
              </a:rPr>
              <a:t>End-Customer-Investment-Fund (ECIF) request can be placed for strategic and large Azure deals, subject to MS field approval. </a:t>
            </a:r>
          </a:p>
          <a:p>
            <a:pPr marL="285750" indent="-285750" defTabSz="914103" eaLnBrk="0" hangingPunct="0">
              <a:spcAft>
                <a:spcPts val="400"/>
              </a:spcAft>
              <a:buSzPct val="110000"/>
              <a:buFont typeface="Arial" panose="020B0604020202020204" pitchFamily="34" charset="0"/>
              <a:buChar char="•"/>
              <a:defRPr/>
            </a:pPr>
            <a:r>
              <a:rPr lang="en-US" sz="1350" kern="0" dirty="0" smtClean="0">
                <a:solidFill>
                  <a:prstClr val="black"/>
                </a:solidFill>
                <a:latin typeface="Gill Sans MT" pitchFamily="34" charset="0"/>
                <a:sym typeface="Helvetica" panose="020B0604020202020204" pitchFamily="34" charset="0"/>
              </a:rPr>
              <a:t>For </a:t>
            </a:r>
            <a:r>
              <a:rPr lang="en-US" sz="1350" kern="0" dirty="0">
                <a:solidFill>
                  <a:prstClr val="black"/>
                </a:solidFill>
                <a:latin typeface="Gill Sans MT" pitchFamily="34" charset="0"/>
                <a:sym typeface="Helvetica" panose="020B0604020202020204" pitchFamily="34" charset="0"/>
              </a:rPr>
              <a:t>a datacenter migration deal, we can get 30% of Azure migration consumption in incentive (capped at $1M). Migration has to be completed before June 30th, 2019 to get these incentives.</a:t>
            </a:r>
          </a:p>
          <a:p>
            <a:pPr marL="285750" indent="-285750" defTabSz="914103" eaLnBrk="0" hangingPunct="0">
              <a:spcAft>
                <a:spcPts val="400"/>
              </a:spcAft>
              <a:buSzPct val="110000"/>
              <a:buFont typeface="Arial" panose="020B0604020202020204" pitchFamily="34" charset="0"/>
              <a:buChar char="•"/>
              <a:defRPr/>
            </a:pPr>
            <a:r>
              <a:rPr lang="en-US" sz="1350" kern="0" dirty="0" smtClean="0">
                <a:solidFill>
                  <a:prstClr val="black"/>
                </a:solidFill>
                <a:latin typeface="Gill Sans MT" pitchFamily="34" charset="0"/>
                <a:sym typeface="Helvetica" panose="020B0604020202020204" pitchFamily="34" charset="0"/>
              </a:rPr>
              <a:t>Add-on </a:t>
            </a:r>
            <a:r>
              <a:rPr lang="en-US" sz="1350" kern="0" dirty="0">
                <a:solidFill>
                  <a:prstClr val="black"/>
                </a:solidFill>
                <a:latin typeface="Gill Sans MT" pitchFamily="34" charset="0"/>
                <a:sym typeface="Helvetica" panose="020B0604020202020204" pitchFamily="34" charset="0"/>
              </a:rPr>
              <a:t>benefits of $450,000 for the first three customers who signs a deal before June 30th, 2018</a:t>
            </a:r>
            <a:r>
              <a:rPr lang="en-US" sz="1350" kern="0" dirty="0" smtClean="0">
                <a:solidFill>
                  <a:prstClr val="black"/>
                </a:solidFill>
                <a:latin typeface="Gill Sans MT" pitchFamily="34" charset="0"/>
                <a:sym typeface="Helvetica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90041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Microsoft CSP Program - </a:t>
            </a:r>
            <a:r>
              <a:rPr lang="en-US" dirty="0"/>
              <a:t>What’s In It For Customers? </a:t>
            </a:r>
            <a:endParaRPr lang="en-IN" dirty="0"/>
          </a:p>
        </p:txBody>
      </p:sp>
      <p:sp>
        <p:nvSpPr>
          <p:cNvPr id="11" name="Rectangle 10"/>
          <p:cNvSpPr/>
          <p:nvPr/>
        </p:nvSpPr>
        <p:spPr>
          <a:xfrm>
            <a:off x="5834198" y="1279811"/>
            <a:ext cx="5948333" cy="4134018"/>
          </a:xfrm>
          <a:prstGeom prst="rect">
            <a:avLst/>
          </a:prstGeom>
          <a:noFill/>
          <a:ln w="9525" algn="ctr">
            <a:solidFill>
              <a:sysClr val="windowText" lastClr="000000"/>
            </a:solidFill>
            <a:prstDash val="dash"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marL="285750" indent="-285750" defTabSz="914103" eaLnBrk="0" hangingPunct="0">
              <a:spcAft>
                <a:spcPts val="600"/>
              </a:spcAft>
              <a:buSzPct val="110000"/>
              <a:buFont typeface="Arial" panose="020B0604020202020204" pitchFamily="34" charset="0"/>
              <a:buChar char="•"/>
              <a:defRPr/>
            </a:pPr>
            <a:r>
              <a:rPr lang="en-US" sz="1400" kern="0" dirty="0" err="1">
                <a:solidFill>
                  <a:prstClr val="black"/>
                </a:solidFill>
                <a:latin typeface="Gill Sans MT" pitchFamily="34" charset="0"/>
                <a:sym typeface="Helvetica" panose="020B0604020202020204" pitchFamily="34" charset="0"/>
              </a:rPr>
              <a:t>Opex</a:t>
            </a:r>
            <a:r>
              <a:rPr lang="en-US" sz="1400" kern="0" dirty="0">
                <a:solidFill>
                  <a:prstClr val="black"/>
                </a:solidFill>
                <a:latin typeface="Gill Sans MT" pitchFamily="34" charset="0"/>
                <a:sym typeface="Helvetica" panose="020B0604020202020204" pitchFamily="34" charset="0"/>
              </a:rPr>
              <a:t> - Pay As You Go Model, monthly billing – No upfront commit or payments. Customer signing up with HCL is like empanelment of HCL to provide Azure services any time required by customer.</a:t>
            </a:r>
          </a:p>
          <a:p>
            <a:pPr marL="285750" indent="-285750" defTabSz="914103" eaLnBrk="0" hangingPunct="0">
              <a:spcAft>
                <a:spcPts val="600"/>
              </a:spcAft>
              <a:buSzPct val="110000"/>
              <a:buFont typeface="Arial" panose="020B0604020202020204" pitchFamily="34" charset="0"/>
              <a:buChar char="•"/>
              <a:defRPr/>
            </a:pPr>
            <a:r>
              <a:rPr lang="en-US" sz="1400" kern="0" dirty="0" smtClean="0">
                <a:solidFill>
                  <a:prstClr val="black"/>
                </a:solidFill>
                <a:latin typeface="Gill Sans MT" pitchFamily="34" charset="0"/>
                <a:sym typeface="Helvetica" panose="020B0604020202020204" pitchFamily="34" charset="0"/>
              </a:rPr>
              <a:t>Customer </a:t>
            </a:r>
            <a:r>
              <a:rPr lang="en-US" sz="1400" kern="0" dirty="0">
                <a:solidFill>
                  <a:prstClr val="black"/>
                </a:solidFill>
                <a:latin typeface="Gill Sans MT" pitchFamily="34" charset="0"/>
                <a:sym typeface="Helvetica" panose="020B0604020202020204" pitchFamily="34" charset="0"/>
              </a:rPr>
              <a:t>direct EA with Microsoft and CSP can co-exist, and we can provide another channel to customer to buy Azure as pure pay-as-you-go.</a:t>
            </a:r>
          </a:p>
          <a:p>
            <a:pPr marL="285750" indent="-285750" defTabSz="914103" eaLnBrk="0" hangingPunct="0">
              <a:spcAft>
                <a:spcPts val="600"/>
              </a:spcAft>
              <a:buSzPct val="110000"/>
              <a:buFont typeface="Arial" panose="020B0604020202020204" pitchFamily="34" charset="0"/>
              <a:buChar char="•"/>
              <a:defRPr/>
            </a:pPr>
            <a:r>
              <a:rPr lang="en-US" sz="1400" kern="0" dirty="0" smtClean="0">
                <a:solidFill>
                  <a:prstClr val="black"/>
                </a:solidFill>
                <a:latin typeface="Gill Sans MT" pitchFamily="34" charset="0"/>
                <a:sym typeface="Helvetica" panose="020B0604020202020204" pitchFamily="34" charset="0"/>
              </a:rPr>
              <a:t>Ability </a:t>
            </a:r>
            <a:r>
              <a:rPr lang="en-US" sz="1400" kern="0" dirty="0">
                <a:solidFill>
                  <a:prstClr val="black"/>
                </a:solidFill>
                <a:latin typeface="Gill Sans MT" pitchFamily="34" charset="0"/>
                <a:sym typeface="Helvetica" panose="020B0604020202020204" pitchFamily="34" charset="0"/>
              </a:rPr>
              <a:t>to bill customer in the local native currency – (12 HCL local country entities signed up).</a:t>
            </a:r>
          </a:p>
          <a:p>
            <a:pPr marL="285750" indent="-285750" defTabSz="914103" eaLnBrk="0" hangingPunct="0">
              <a:spcAft>
                <a:spcPts val="600"/>
              </a:spcAft>
              <a:buSzPct val="110000"/>
              <a:buFont typeface="Arial" panose="020B0604020202020204" pitchFamily="34" charset="0"/>
              <a:buChar char="•"/>
              <a:defRPr/>
            </a:pPr>
            <a:r>
              <a:rPr lang="en-US" sz="1400" kern="0" dirty="0" smtClean="0">
                <a:solidFill>
                  <a:prstClr val="black"/>
                </a:solidFill>
                <a:latin typeface="Gill Sans MT" pitchFamily="34" charset="0"/>
                <a:sym typeface="Helvetica" panose="020B0604020202020204" pitchFamily="34" charset="0"/>
              </a:rPr>
              <a:t>No </a:t>
            </a:r>
            <a:r>
              <a:rPr lang="en-US" sz="1400" kern="0" dirty="0">
                <a:solidFill>
                  <a:prstClr val="black"/>
                </a:solidFill>
                <a:latin typeface="Gill Sans MT" pitchFamily="34" charset="0"/>
                <a:sym typeface="Helvetica" panose="020B0604020202020204" pitchFamily="34" charset="0"/>
              </a:rPr>
              <a:t>fixed pricing for Azure resource units, change in the price from Microsoft is immediately applied to the invoices. General trend is downwards.</a:t>
            </a:r>
          </a:p>
          <a:p>
            <a:pPr marL="285750" indent="-285750" defTabSz="914103" eaLnBrk="0" hangingPunct="0">
              <a:spcAft>
                <a:spcPts val="600"/>
              </a:spcAft>
              <a:buSzPct val="110000"/>
              <a:buFont typeface="Arial" panose="020B0604020202020204" pitchFamily="34" charset="0"/>
              <a:buChar char="•"/>
              <a:defRPr/>
            </a:pPr>
            <a:r>
              <a:rPr lang="en-US" sz="1400" kern="0" dirty="0" smtClean="0">
                <a:solidFill>
                  <a:prstClr val="black"/>
                </a:solidFill>
                <a:latin typeface="Gill Sans MT" pitchFamily="34" charset="0"/>
                <a:sym typeface="Helvetica" panose="020B0604020202020204" pitchFamily="34" charset="0"/>
              </a:rPr>
              <a:t>Customers </a:t>
            </a:r>
            <a:r>
              <a:rPr lang="en-US" sz="1400" kern="0" dirty="0">
                <a:solidFill>
                  <a:prstClr val="black"/>
                </a:solidFill>
                <a:latin typeface="Gill Sans MT" pitchFamily="34" charset="0"/>
                <a:sym typeface="Helvetica" panose="020B0604020202020204" pitchFamily="34" charset="0"/>
              </a:rPr>
              <a:t>can add or remove services as needed, on monthly basis.</a:t>
            </a:r>
          </a:p>
          <a:p>
            <a:pPr marL="285750" indent="-285750" defTabSz="914103" eaLnBrk="0" hangingPunct="0">
              <a:spcAft>
                <a:spcPts val="600"/>
              </a:spcAft>
              <a:buSzPct val="110000"/>
              <a:buFont typeface="Arial" panose="020B0604020202020204" pitchFamily="34" charset="0"/>
              <a:buChar char="•"/>
              <a:defRPr/>
            </a:pPr>
            <a:r>
              <a:rPr lang="en-US" sz="1400" kern="0" dirty="0" smtClean="0">
                <a:solidFill>
                  <a:prstClr val="black"/>
                </a:solidFill>
                <a:latin typeface="Gill Sans MT" pitchFamily="34" charset="0"/>
                <a:sym typeface="Helvetica" panose="020B0604020202020204" pitchFamily="34" charset="0"/>
              </a:rPr>
              <a:t>Leverage </a:t>
            </a:r>
            <a:r>
              <a:rPr lang="en-US" sz="1400" kern="0" dirty="0">
                <a:solidFill>
                  <a:prstClr val="black"/>
                </a:solidFill>
                <a:latin typeface="Gill Sans MT" pitchFamily="34" charset="0"/>
                <a:sym typeface="Helvetica" panose="020B0604020202020204" pitchFamily="34" charset="0"/>
              </a:rPr>
              <a:t>HCL expertise for Azure, architecture, and cost optimization, self-Service control can also be provided.</a:t>
            </a:r>
          </a:p>
          <a:p>
            <a:pPr marL="285750" indent="-285750" defTabSz="914103" eaLnBrk="0" hangingPunct="0">
              <a:spcAft>
                <a:spcPts val="600"/>
              </a:spcAft>
              <a:buSzPct val="110000"/>
              <a:buFont typeface="Arial" panose="020B0604020202020204" pitchFamily="34" charset="0"/>
              <a:buChar char="•"/>
              <a:defRPr/>
            </a:pPr>
            <a:r>
              <a:rPr lang="en-US" sz="1400" kern="0" dirty="0" smtClean="0">
                <a:solidFill>
                  <a:prstClr val="black"/>
                </a:solidFill>
                <a:latin typeface="Gill Sans MT" pitchFamily="34" charset="0"/>
                <a:sym typeface="Helvetica" panose="020B0604020202020204" pitchFamily="34" charset="0"/>
              </a:rPr>
              <a:t>Access </a:t>
            </a:r>
            <a:r>
              <a:rPr lang="en-US" sz="1400" kern="0" dirty="0">
                <a:solidFill>
                  <a:prstClr val="black"/>
                </a:solidFill>
                <a:latin typeface="Gill Sans MT" pitchFamily="34" charset="0"/>
                <a:sym typeface="Helvetica" panose="020B0604020202020204" pitchFamily="34" charset="0"/>
              </a:rPr>
              <a:t>to best practices, frameworks, and tools for configuring cloud for high-availability, performance, security &amp; cost. </a:t>
            </a:r>
          </a:p>
          <a:p>
            <a:pPr marL="285750" indent="-285750" defTabSz="914103" eaLnBrk="0" hangingPunct="0">
              <a:spcAft>
                <a:spcPts val="600"/>
              </a:spcAft>
              <a:buSzPct val="110000"/>
              <a:buFont typeface="Arial" panose="020B0604020202020204" pitchFamily="34" charset="0"/>
              <a:buChar char="•"/>
              <a:defRPr/>
            </a:pPr>
            <a:r>
              <a:rPr lang="en-US" sz="1400" kern="0" dirty="0" smtClean="0">
                <a:solidFill>
                  <a:prstClr val="black"/>
                </a:solidFill>
                <a:latin typeface="Gill Sans MT" pitchFamily="34" charset="0"/>
                <a:sym typeface="Helvetica" panose="020B0604020202020204" pitchFamily="34" charset="0"/>
              </a:rPr>
              <a:t>Value-added </a:t>
            </a:r>
            <a:r>
              <a:rPr lang="en-US" sz="1400" kern="0" dirty="0">
                <a:solidFill>
                  <a:prstClr val="black"/>
                </a:solidFill>
                <a:latin typeface="Gill Sans MT" pitchFamily="34" charset="0"/>
                <a:sym typeface="Helvetica" panose="020B0604020202020204" pitchFamily="34" charset="0"/>
              </a:rPr>
              <a:t>services for management and reporting (different levels</a:t>
            </a:r>
            <a:r>
              <a:rPr lang="en-US" sz="1400" kern="0" dirty="0" smtClean="0">
                <a:solidFill>
                  <a:prstClr val="black"/>
                </a:solidFill>
                <a:latin typeface="Gill Sans MT" pitchFamily="34" charset="0"/>
                <a:sym typeface="Helvetica" panose="020B0604020202020204" pitchFamily="34" charset="0"/>
              </a:rPr>
              <a:t>).</a:t>
            </a:r>
            <a:endParaRPr lang="en-US" sz="1400" kern="0" dirty="0">
              <a:solidFill>
                <a:prstClr val="black"/>
              </a:solidFill>
              <a:latin typeface="Gill Sans MT" pitchFamily="34" charset="0"/>
              <a:sym typeface="Helvetica" panose="020B0604020202020204" pitchFamily="34" charset="0"/>
            </a:endParaRPr>
          </a:p>
        </p:txBody>
      </p:sp>
      <p:pic>
        <p:nvPicPr>
          <p:cNvPr id="3074" name="x_x_x__x0000_i1026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44" y="1279810"/>
            <a:ext cx="5366748" cy="2856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38065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Deal </a:t>
            </a:r>
            <a:r>
              <a:rPr lang="en-IN" dirty="0"/>
              <a:t>registration </a:t>
            </a:r>
            <a:r>
              <a:rPr lang="en-IN" dirty="0" smtClean="0"/>
              <a:t>Process</a:t>
            </a: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406506" y="1191968"/>
            <a:ext cx="11376025" cy="931543"/>
          </a:xfrm>
          <a:prstGeom prst="rect">
            <a:avLst/>
          </a:prstGeom>
          <a:noFill/>
          <a:ln w="9525" algn="ctr">
            <a:solidFill>
              <a:sysClr val="windowText" lastClr="000000"/>
            </a:solidFill>
            <a:prstDash val="dash"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defTabSz="914103" eaLnBrk="0" hangingPunct="0">
              <a:spcAft>
                <a:spcPts val="600"/>
              </a:spcAft>
              <a:buSzPct val="110000"/>
              <a:defRPr/>
            </a:pPr>
            <a:r>
              <a:rPr lang="en-US" sz="1400" kern="0" dirty="0" smtClean="0">
                <a:solidFill>
                  <a:prstClr val="black"/>
                </a:solidFill>
                <a:latin typeface="Gill Sans MT" pitchFamily="34" charset="0"/>
                <a:sym typeface="Helvetica" panose="020B0604020202020204" pitchFamily="34" charset="0"/>
              </a:rPr>
              <a:t>Deal </a:t>
            </a:r>
            <a:r>
              <a:rPr lang="en-US" sz="1400" kern="0" dirty="0">
                <a:solidFill>
                  <a:prstClr val="black"/>
                </a:solidFill>
                <a:latin typeface="Gill Sans MT" pitchFamily="34" charset="0"/>
                <a:sym typeface="Helvetica" panose="020B0604020202020204" pitchFamily="34" charset="0"/>
              </a:rPr>
              <a:t>registration process is a mandatory process to take the advantages of the CSP program. </a:t>
            </a:r>
            <a:r>
              <a:rPr lang="en-US" sz="1400" kern="0" dirty="0" smtClean="0">
                <a:solidFill>
                  <a:prstClr val="black"/>
                </a:solidFill>
                <a:latin typeface="Gill Sans MT" pitchFamily="34" charset="0"/>
                <a:sym typeface="Helvetica" panose="020B0604020202020204" pitchFamily="34" charset="0"/>
              </a:rPr>
              <a:t> The following details needs to be prepared and sent to the below SPOCs.</a:t>
            </a:r>
          </a:p>
          <a:p>
            <a:pPr defTabSz="914103" eaLnBrk="0" hangingPunct="0">
              <a:spcAft>
                <a:spcPts val="600"/>
              </a:spcAft>
              <a:buSzPct val="110000"/>
              <a:defRPr/>
            </a:pPr>
            <a:r>
              <a:rPr lang="en-US" sz="1400" kern="0" dirty="0" smtClean="0">
                <a:solidFill>
                  <a:prstClr val="black"/>
                </a:solidFill>
                <a:latin typeface="Gill Sans MT" pitchFamily="34" charset="0"/>
                <a:sym typeface="Helvetica" panose="020B0604020202020204" pitchFamily="34" charset="0"/>
              </a:rPr>
              <a:t>Contact </a:t>
            </a:r>
            <a:r>
              <a:rPr lang="en-US" sz="1400" kern="0" dirty="0">
                <a:solidFill>
                  <a:prstClr val="black"/>
                </a:solidFill>
                <a:latin typeface="Gill Sans MT" pitchFamily="34" charset="0"/>
                <a:sym typeface="Helvetica" panose="020B0604020202020204" pitchFamily="34" charset="0"/>
              </a:rPr>
              <a:t>SPOCs - Dhruv Kohli </a:t>
            </a:r>
            <a:r>
              <a:rPr lang="en-US" sz="1400" kern="0" dirty="0" smtClean="0">
                <a:solidFill>
                  <a:prstClr val="black"/>
                </a:solidFill>
                <a:latin typeface="Gill Sans MT" pitchFamily="34" charset="0"/>
                <a:sym typeface="Helvetica" panose="020B0604020202020204" pitchFamily="34" charset="0"/>
                <a:hlinkClick r:id="rId2"/>
              </a:rPr>
              <a:t>DhruvK@hcl.com</a:t>
            </a:r>
            <a:r>
              <a:rPr lang="en-US" sz="1400" kern="0" dirty="0">
                <a:solidFill>
                  <a:prstClr val="black"/>
                </a:solidFill>
                <a:latin typeface="Gill Sans MT" pitchFamily="34" charset="0"/>
                <a:sym typeface="Helvetica" panose="020B0604020202020204" pitchFamily="34" charset="0"/>
              </a:rPr>
              <a:t>, Karan Chhabra </a:t>
            </a:r>
            <a:r>
              <a:rPr lang="en-US" sz="1400" kern="0" dirty="0" smtClean="0">
                <a:solidFill>
                  <a:prstClr val="black"/>
                </a:solidFill>
                <a:latin typeface="Gill Sans MT" pitchFamily="34" charset="0"/>
                <a:sym typeface="Helvetica" panose="020B0604020202020204" pitchFamily="34" charset="0"/>
                <a:hlinkClick r:id="rId3"/>
              </a:rPr>
              <a:t>karan-c@hcl.com</a:t>
            </a:r>
            <a:r>
              <a:rPr lang="en-US" sz="1400" kern="0" dirty="0" smtClean="0">
                <a:solidFill>
                  <a:prstClr val="black"/>
                </a:solidFill>
                <a:latin typeface="Gill Sans MT" pitchFamily="34" charset="0"/>
                <a:sym typeface="Helvetica" panose="020B0604020202020204" pitchFamily="34" charset="0"/>
              </a:rPr>
              <a:t> </a:t>
            </a:r>
            <a:endParaRPr lang="en-US" sz="1400" kern="0" dirty="0">
              <a:solidFill>
                <a:prstClr val="black"/>
              </a:solidFill>
              <a:latin typeface="Gill Sans MT" pitchFamily="34" charset="0"/>
              <a:sym typeface="Helvetica" panose="020B060402020202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6202941"/>
              </p:ext>
            </p:extLst>
          </p:nvPr>
        </p:nvGraphicFramePr>
        <p:xfrm>
          <a:off x="406294" y="2401813"/>
          <a:ext cx="11376025" cy="3356610"/>
        </p:xfrm>
        <a:graphic>
          <a:graphicData uri="http://schemas.openxmlformats.org/drawingml/2006/table">
            <a:tbl>
              <a:tblPr firstRow="1" firstCol="1" bandRow="1"/>
              <a:tblGrid>
                <a:gridCol w="11376025">
                  <a:extLst>
                    <a:ext uri="{9D8B030D-6E8A-4147-A177-3AD203B41FA5}">
                      <a16:colId xmlns:a16="http://schemas.microsoft.com/office/drawing/2014/main" val="66014449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Account Information</a:t>
                      </a:r>
                      <a:endParaRPr lang="en-IN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625" marR="47625" marT="47625" marB="476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D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31190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0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Customer Name</a:t>
                      </a:r>
                      <a:endParaRPr lang="en-IN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625" marR="47625" marT="47625" marB="476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30540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0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Customer Country</a:t>
                      </a:r>
                      <a:endParaRPr lang="en-IN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625" marR="47625" marT="47625" marB="476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29113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0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Estimated Azure Consumption</a:t>
                      </a:r>
                      <a:endParaRPr lang="en-IN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625" marR="47625" marT="47625" marB="476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49224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050" b="1" dirty="0">
                          <a:solidFill>
                            <a:srgbClr val="4B4B4B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Please fill out the section below if the customer contract had already been signed and the CSP subscription had already been created, otherwise complete section 2</a:t>
                      </a:r>
                      <a:endParaRPr lang="en-IN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625" marR="47625" marT="47625" marB="476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79853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0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Account Microsoft ID*</a:t>
                      </a:r>
                      <a:endParaRPr lang="en-IN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625" marR="47625" marT="47625" marB="476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35302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0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Contract Start Date</a:t>
                      </a:r>
                      <a:endParaRPr lang="en-IN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625" marR="47625" marT="47625" marB="476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95149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0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Contract End Date (cannot be after June 30</a:t>
                      </a:r>
                      <a:r>
                        <a:rPr lang="en-IN" sz="1050" baseline="30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th</a:t>
                      </a:r>
                      <a:r>
                        <a:rPr lang="en-IN" sz="10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,2024)</a:t>
                      </a:r>
                      <a:endParaRPr lang="en-IN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625" marR="47625" marT="47625" marB="476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9301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050" b="1" dirty="0">
                          <a:solidFill>
                            <a:srgbClr val="4B4B4B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Please fill out the section below if the customer contract has not been signed or the CSP subscription had not been created</a:t>
                      </a:r>
                      <a:endParaRPr lang="en-IN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625" marR="47625" marT="47625" marB="476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10949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0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Estimated Contract Start Date ** (must be before Dec 31</a:t>
                      </a:r>
                      <a:r>
                        <a:rPr lang="en-IN" sz="1050" baseline="30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st</a:t>
                      </a:r>
                      <a:r>
                        <a:rPr lang="en-IN" sz="10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, 2019)</a:t>
                      </a:r>
                      <a:endParaRPr lang="en-IN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625" marR="47625" marT="47625" marB="476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11628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0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Estimated Contract End Date</a:t>
                      </a:r>
                      <a:endParaRPr lang="en-IN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625" marR="47625" marT="47625" marB="476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53827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*Account Microsoft ID is available under customer management tab in CSP Partner </a:t>
                      </a:r>
                      <a:r>
                        <a:rPr lang="en-IN" sz="9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Center</a:t>
                      </a:r>
                      <a:r>
                        <a:rPr lang="en-IN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.</a:t>
                      </a:r>
                      <a:endParaRPr lang="en-IN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625" marR="47625" marT="47625" marB="476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55824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** Please fill out section 1 for the deal once the contract has been signed and CSP subscription has been created</a:t>
                      </a:r>
                      <a:endParaRPr lang="en-IN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625" marR="47625" marT="47625" marB="476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983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33718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CL Template">
  <a:themeElements>
    <a:clrScheme name="HCL_RBtC">
      <a:dk1>
        <a:srgbClr val="000000"/>
      </a:dk1>
      <a:lt1>
        <a:srgbClr val="FFFFFF"/>
      </a:lt1>
      <a:dk2>
        <a:srgbClr val="F58220"/>
      </a:dk2>
      <a:lt2>
        <a:srgbClr val="0066B3"/>
      </a:lt2>
      <a:accent1>
        <a:srgbClr val="EB1946"/>
      </a:accent1>
      <a:accent2>
        <a:srgbClr val="5A2D91"/>
      </a:accent2>
      <a:accent3>
        <a:srgbClr val="00AFBE"/>
      </a:accent3>
      <a:accent4>
        <a:srgbClr val="5EC1EF"/>
      </a:accent4>
      <a:accent5>
        <a:srgbClr val="BED732"/>
      </a:accent5>
      <a:accent6>
        <a:srgbClr val="FAB914"/>
      </a:accent6>
      <a:hlink>
        <a:srgbClr val="0066FF"/>
      </a:hlink>
      <a:folHlink>
        <a:srgbClr val="FAB9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" cap="flat" cmpd="sng" algn="ctr">
          <a:solidFill>
            <a:srgbClr val="850909"/>
          </a:solidFill>
          <a:prstDash val="solid"/>
          <a:miter lim="800000"/>
          <a:headEnd type="none" w="sm" len="sm"/>
          <a:tailEnd type="triangl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" cap="flat" cmpd="sng" algn="ctr">
          <a:solidFill>
            <a:srgbClr val="850909"/>
          </a:solidFill>
          <a:prstDash val="solid"/>
          <a:miter lim="800000"/>
          <a:headEnd type="none" w="sm" len="sm"/>
          <a:tailEnd type="triangl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CL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CL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CL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CL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CL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CL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CL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CL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CL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CL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CL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CL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8832</TotalTime>
  <Words>1526</Words>
  <Application>Microsoft Office PowerPoint</Application>
  <PresentationFormat>Custom</PresentationFormat>
  <Paragraphs>136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Arial</vt:lpstr>
      <vt:lpstr>Calibri</vt:lpstr>
      <vt:lpstr>Gill Sans MT</vt:lpstr>
      <vt:lpstr>Helvetica</vt:lpstr>
      <vt:lpstr>Novecento Book</vt:lpstr>
      <vt:lpstr>Segoe UI</vt:lpstr>
      <vt:lpstr>Segoe UI Light</vt:lpstr>
      <vt:lpstr>Times New Roman</vt:lpstr>
      <vt:lpstr>Wingdings</vt:lpstr>
      <vt:lpstr>Wingdings 2</vt:lpstr>
      <vt:lpstr>HCL Template</vt:lpstr>
      <vt:lpstr>Packager Shell Object</vt:lpstr>
      <vt:lpstr>Microsoft Partnership</vt:lpstr>
      <vt:lpstr>HCL - Microsoft: 360◦ Relationship</vt:lpstr>
      <vt:lpstr>Value Proposition through HCL-Microsoft Alliance</vt:lpstr>
      <vt:lpstr>Microsoft Alliance Contact</vt:lpstr>
      <vt:lpstr>Microsoft Azure pre-sales architecture support</vt:lpstr>
      <vt:lpstr>HCL Microsoft Alliance Contact</vt:lpstr>
      <vt:lpstr>Microsoft CSP Program</vt:lpstr>
      <vt:lpstr>Microsoft CSP Program - What’s In It For Customers? </vt:lpstr>
      <vt:lpstr>Deal registration Process</vt:lpstr>
      <vt:lpstr>Solution Vetting</vt:lpstr>
      <vt:lpstr>PowerPoint Presentation</vt:lpstr>
    </vt:vector>
  </TitlesOfParts>
  <Manager>Embedded Systems</Manager>
  <Company>HCL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Image Processing Expertise</dc:title>
  <dc:subject>Customer Presentation</dc:subject>
  <dc:creator>Raghu Babu M</dc:creator>
  <cp:lastModifiedBy>Arup Kumar Pal</cp:lastModifiedBy>
  <cp:revision>1389</cp:revision>
  <cp:lastPrinted>2002-02-08T05:45:16Z</cp:lastPrinted>
  <dcterms:created xsi:type="dcterms:W3CDTF">2002-02-05T06:41:08Z</dcterms:created>
  <dcterms:modified xsi:type="dcterms:W3CDTF">2018-07-22T13:41:55Z</dcterms:modified>
  <cp:category>Presentations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ate completed">
    <vt:lpwstr>26 June 2003</vt:lpwstr>
  </property>
</Properties>
</file>